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63" r:id="rId3"/>
    <p:sldId id="264" r:id="rId4"/>
    <p:sldId id="265" r:id="rId5"/>
    <p:sldId id="266" r:id="rId6"/>
    <p:sldId id="267" r:id="rId7"/>
    <p:sldId id="268" r:id="rId8"/>
    <p:sldId id="270" r:id="rId9"/>
    <p:sldId id="271" r:id="rId10"/>
    <p:sldId id="283" r:id="rId11"/>
    <p:sldId id="272" r:id="rId12"/>
    <p:sldId id="273" r:id="rId13"/>
    <p:sldId id="274" r:id="rId14"/>
    <p:sldId id="275" r:id="rId15"/>
    <p:sldId id="276" r:id="rId16"/>
    <p:sldId id="277" r:id="rId17"/>
    <p:sldId id="278" r:id="rId18"/>
    <p:sldId id="279" r:id="rId19"/>
    <p:sldId id="280" r:id="rId20"/>
    <p:sldId id="282"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C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76" autoAdjust="0"/>
  </p:normalViewPr>
  <p:slideViewPr>
    <p:cSldViewPr>
      <p:cViewPr>
        <p:scale>
          <a:sx n="100" d="100"/>
          <a:sy n="100" d="100"/>
        </p:scale>
        <p:origin x="-1932" y="-324"/>
      </p:cViewPr>
      <p:guideLst>
        <p:guide orient="horz" pos="2160"/>
        <p:guide pos="2880"/>
      </p:guideLst>
    </p:cSldViewPr>
  </p:slideViewPr>
  <p:outlineViewPr>
    <p:cViewPr>
      <p:scale>
        <a:sx n="33" d="100"/>
        <a:sy n="33" d="100"/>
      </p:scale>
      <p:origin x="0" y="3504"/>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AA415-7E90-4F5D-95AC-BE1F824EC043}" type="datetimeFigureOut">
              <a:rPr lang="en-US" smtClean="0"/>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9F676-AC3E-45D3-8316-7CEABD484B9B}" type="slidenum">
              <a:rPr lang="en-US" smtClean="0"/>
              <a:pPr/>
              <a:t>‹#›</a:t>
            </a:fld>
            <a:endParaRPr lang="en-US"/>
          </a:p>
        </p:txBody>
      </p:sp>
    </p:spTree>
    <p:extLst>
      <p:ext uri="{BB962C8B-B14F-4D97-AF65-F5344CB8AC3E}">
        <p14:creationId xmlns:p14="http://schemas.microsoft.com/office/powerpoint/2010/main" val="310465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2667000" cy="68580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24200" y="1292225"/>
            <a:ext cx="5334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79694" y="3048000"/>
            <a:ext cx="477370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lvl1pPr>
              <a:defRPr sz="1100">
                <a:solidFill>
                  <a:srgbClr val="C0C0C0"/>
                </a:solidFill>
              </a:defRPr>
            </a:lvl1pPr>
          </a:lstStyle>
          <a:p>
            <a:r>
              <a:rPr lang="en-US" smtClean="0"/>
              <a:t>4/17/2015</a:t>
            </a:r>
            <a:endParaRPr lang="en-US" dirty="0"/>
          </a:p>
        </p:txBody>
      </p:sp>
      <p:sp>
        <p:nvSpPr>
          <p:cNvPr id="5" name="Footer Placeholder 4"/>
          <p:cNvSpPr>
            <a:spLocks noGrp="1"/>
          </p:cNvSpPr>
          <p:nvPr>
            <p:ph type="ftr" sz="quarter" idx="11"/>
          </p:nvPr>
        </p:nvSpPr>
        <p:spPr>
          <a:xfrm>
            <a:off x="3124200" y="6553200"/>
            <a:ext cx="2895600" cy="168275"/>
          </a:xfrm>
          <a:prstGeom prst="rect">
            <a:avLst/>
          </a:prstGeom>
        </p:spPr>
        <p:txBody>
          <a:bodyPr/>
          <a:lstStyle>
            <a:lvl1pPr>
              <a:defRPr sz="1100">
                <a:solidFill>
                  <a:schemeClr val="bg1">
                    <a:lumMod val="50000"/>
                  </a:schemeClr>
                </a:solidFill>
              </a:defRPr>
            </a:lvl1pPr>
          </a:lstStyle>
          <a:p>
            <a:r>
              <a:rPr lang="en-US" dirty="0" smtClean="0"/>
              <a:t>@2015 YASKAWA America, Inc.</a:t>
            </a:r>
            <a:endParaRPr lang="en-US" dirty="0"/>
          </a:p>
        </p:txBody>
      </p:sp>
      <p:sp>
        <p:nvSpPr>
          <p:cNvPr id="6" name="Slide Number Placeholder 5"/>
          <p:cNvSpPr>
            <a:spLocks noGrp="1"/>
          </p:cNvSpPr>
          <p:nvPr>
            <p:ph type="sldNum" sz="quarter" idx="12"/>
          </p:nvPr>
        </p:nvSpPr>
        <p:spPr>
          <a:xfrm>
            <a:off x="6553200" y="6553200"/>
            <a:ext cx="2133600" cy="168275"/>
          </a:xfrm>
          <a:prstGeom prst="rect">
            <a:avLst/>
          </a:prstGeom>
        </p:spPr>
        <p:txBody>
          <a:bodyPr/>
          <a:lstStyle>
            <a:lvl1pPr>
              <a:defRPr sz="1100">
                <a:solidFill>
                  <a:schemeClr val="bg1">
                    <a:lumMod val="50000"/>
                  </a:schemeClr>
                </a:solidFill>
              </a:defRPr>
            </a:lvl1pPr>
          </a:lstStyle>
          <a:p>
            <a:fld id="{F3E6CA59-D01B-4F59-B182-E73E76E30CF9}" type="slidenum">
              <a:rPr lang="en-US" smtClean="0"/>
              <a:pPr/>
              <a:t>‹#›</a:t>
            </a:fld>
            <a:endParaRPr lang="en-US"/>
          </a:p>
        </p:txBody>
      </p:sp>
      <p:pic>
        <p:nvPicPr>
          <p:cNvPr id="8" name="Picture 7" descr="GR.YAI.05_white.png"/>
          <p:cNvPicPr>
            <a:picLocks noChangeAspect="1"/>
          </p:cNvPicPr>
          <p:nvPr userDrawn="1"/>
        </p:nvPicPr>
        <p:blipFill>
          <a:blip r:embed="rId2" cstate="print"/>
          <a:stretch>
            <a:fillRect/>
          </a:stretch>
        </p:blipFill>
        <p:spPr>
          <a:xfrm>
            <a:off x="152400" y="228600"/>
            <a:ext cx="2362200"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03263" y="228600"/>
            <a:ext cx="7737475"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03263" y="1524000"/>
            <a:ext cx="7772400" cy="4114800"/>
          </a:xfrm>
        </p:spPr>
        <p:txBody>
          <a:bodyPr/>
          <a:lstStyle/>
          <a:p>
            <a:pPr lvl="0"/>
            <a:endParaRPr lang="en-US" noProof="0" smtClean="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0800"/>
            <a:ext cx="9144000" cy="4572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R.YAI.05_white.png"/>
          <p:cNvPicPr>
            <a:picLocks noChangeAspect="1"/>
          </p:cNvPicPr>
          <p:nvPr userDrawn="1"/>
        </p:nvPicPr>
        <p:blipFill>
          <a:blip r:embed="rId2" cstate="print"/>
          <a:stretch>
            <a:fillRect/>
          </a:stretch>
        </p:blipFill>
        <p:spPr>
          <a:xfrm>
            <a:off x="152400" y="6477000"/>
            <a:ext cx="1600200" cy="320040"/>
          </a:xfrm>
          <a:prstGeom prst="rect">
            <a:avLst/>
          </a:prstGeom>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6"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11"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7"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6"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6400800"/>
            <a:ext cx="9144000" cy="4572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pic>
        <p:nvPicPr>
          <p:cNvPr id="12" name="Picture 11" descr="GR.YAI.05_white.png"/>
          <p:cNvPicPr>
            <a:picLocks noChangeAspect="1"/>
          </p:cNvPicPr>
          <p:nvPr/>
        </p:nvPicPr>
        <p:blipFill>
          <a:blip r:embed="rId14" cstate="print"/>
          <a:stretch>
            <a:fillRect/>
          </a:stretch>
        </p:blipFill>
        <p:spPr>
          <a:xfrm>
            <a:off x="152400" y="6477000"/>
            <a:ext cx="1600200" cy="320040"/>
          </a:xfrm>
          <a:prstGeom prst="rect">
            <a:avLst/>
          </a:prstGeom>
        </p:spPr>
      </p:pic>
      <p:sp>
        <p:nvSpPr>
          <p:cNvPr id="13" name="Footer Placeholder 4"/>
          <p:cNvSpPr>
            <a:spLocks noGrp="1"/>
          </p:cNvSpPr>
          <p:nvPr>
            <p:ph type="ftr" sz="quarter" idx="3"/>
          </p:nvPr>
        </p:nvSpPr>
        <p:spPr>
          <a:xfrm>
            <a:off x="2057400" y="6522720"/>
            <a:ext cx="3962400" cy="228600"/>
          </a:xfrm>
          <a:prstGeom prst="rect">
            <a:avLst/>
          </a:prstGeom>
        </p:spPr>
        <p:txBody>
          <a:bodyPr/>
          <a:lstStyle>
            <a:lvl1pPr>
              <a:defRPr sz="1100">
                <a:solidFill>
                  <a:schemeClr val="bg1"/>
                </a:solidFill>
              </a:defRPr>
            </a:lvl1pPr>
          </a:lstStyle>
          <a:p>
            <a:r>
              <a:rPr lang="en-US" dirty="0" smtClean="0"/>
              <a:t>@2015 YASKAWA America, Inc.</a:t>
            </a:r>
          </a:p>
          <a:p>
            <a:endParaRPr lang="en-US" dirty="0"/>
          </a:p>
        </p:txBody>
      </p:sp>
      <p:sp>
        <p:nvSpPr>
          <p:cNvPr id="14" name="Slide Number Placeholder 5"/>
          <p:cNvSpPr>
            <a:spLocks noGrp="1"/>
          </p:cNvSpPr>
          <p:nvPr>
            <p:ph type="sldNum" sz="quarter" idx="4"/>
          </p:nvPr>
        </p:nvSpPr>
        <p:spPr>
          <a:xfrm>
            <a:off x="6553200" y="6522720"/>
            <a:ext cx="2133600" cy="228600"/>
          </a:xfrm>
          <a:prstGeom prst="rect">
            <a:avLst/>
          </a:prstGeom>
        </p:spPr>
        <p:txBody>
          <a:bodyPr/>
          <a:lstStyle>
            <a:lvl1pPr algn="r">
              <a:defRPr sz="1100">
                <a:solidFill>
                  <a:schemeClr val="bg1"/>
                </a:solidFill>
              </a:defRPr>
            </a:lvl1pPr>
          </a:lstStyle>
          <a:p>
            <a:fld id="{F3E6CA59-D01B-4F59-B182-E73E76E30C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71800" y="1292225"/>
            <a:ext cx="5791200" cy="1470025"/>
          </a:xfrm>
        </p:spPr>
        <p:txBody>
          <a:bodyPr>
            <a:normAutofit fontScale="90000"/>
          </a:bodyPr>
          <a:lstStyle/>
          <a:p>
            <a:pPr algn="ctr"/>
            <a:r>
              <a:rPr lang="en-US" b="1" dirty="0" smtClean="0"/>
              <a:t>Understanding Harmonic Limits per IEEE519-2014</a:t>
            </a:r>
            <a:endParaRPr lang="en-US" b="1" dirty="0"/>
          </a:p>
        </p:txBody>
      </p:sp>
      <p:sp>
        <p:nvSpPr>
          <p:cNvPr id="45058" name="Rectangle 1027"/>
          <p:cNvSpPr>
            <a:spLocks noGrp="1" noChangeArrowheads="1"/>
          </p:cNvSpPr>
          <p:nvPr>
            <p:ph type="subTitle" idx="1"/>
          </p:nvPr>
        </p:nvSpPr>
        <p:spPr/>
        <p:txBody>
          <a:bodyPr>
            <a:noAutofit/>
          </a:bodyPr>
          <a:lstStyle/>
          <a:p>
            <a:pPr algn="ctr">
              <a:lnSpc>
                <a:spcPct val="150000"/>
              </a:lnSpc>
              <a:buFontTx/>
              <a:buNone/>
            </a:pPr>
            <a:r>
              <a:rPr lang="en-US" sz="2400" i="1" dirty="0" smtClean="0">
                <a:solidFill>
                  <a:schemeClr val="tx1">
                    <a:lumMod val="65000"/>
                    <a:lumOff val="35000"/>
                  </a:schemeClr>
                </a:solidFill>
              </a:rPr>
              <a:t>A Comparative Study of </a:t>
            </a:r>
            <a:br>
              <a:rPr lang="en-US" sz="2400" i="1" dirty="0" smtClean="0">
                <a:solidFill>
                  <a:schemeClr val="tx1">
                    <a:lumMod val="65000"/>
                    <a:lumOff val="35000"/>
                  </a:schemeClr>
                </a:solidFill>
              </a:rPr>
            </a:br>
            <a:r>
              <a:rPr lang="en-US" sz="2400" i="1" dirty="0" smtClean="0">
                <a:solidFill>
                  <a:schemeClr val="tx1">
                    <a:lumMod val="65000"/>
                    <a:lumOff val="35000"/>
                  </a:schemeClr>
                </a:solidFill>
              </a:rPr>
              <a:t>IEEE 519-2014 and IEEE 519-1992</a:t>
            </a:r>
          </a:p>
          <a:p>
            <a:pPr algn="ctr">
              <a:lnSpc>
                <a:spcPct val="150000"/>
              </a:lnSpc>
              <a:buFontTx/>
              <a:buNone/>
            </a:pPr>
            <a:endParaRPr lang="en-US" sz="1200" i="1" dirty="0" smtClean="0">
              <a:solidFill>
                <a:schemeClr val="tx1">
                  <a:lumMod val="65000"/>
                  <a:lumOff val="35000"/>
                </a:schemeClr>
              </a:solidFill>
            </a:endParaRPr>
          </a:p>
          <a:p>
            <a:pPr algn="ctr">
              <a:lnSpc>
                <a:spcPct val="150000"/>
              </a:lnSpc>
              <a:buFontTx/>
              <a:buNone/>
            </a:pPr>
            <a:r>
              <a:rPr lang="en-US" sz="1600" i="1" dirty="0" smtClean="0">
                <a:solidFill>
                  <a:schemeClr val="tx1">
                    <a:lumMod val="65000"/>
                    <a:lumOff val="35000"/>
                  </a:schemeClr>
                </a:solidFill>
              </a:rPr>
              <a:t>Mahesh M. </a:t>
            </a:r>
            <a:r>
              <a:rPr lang="en-US" sz="1600" i="1" dirty="0" err="1" smtClean="0">
                <a:solidFill>
                  <a:schemeClr val="tx1">
                    <a:lumMod val="65000"/>
                    <a:lumOff val="35000"/>
                  </a:schemeClr>
                </a:solidFill>
              </a:rPr>
              <a:t>Swamy</a:t>
            </a:r>
            <a:endParaRPr lang="en-US" sz="1600" i="1" dirty="0" smtClean="0">
              <a:solidFill>
                <a:schemeClr val="tx1">
                  <a:lumMod val="65000"/>
                  <a:lumOff val="35000"/>
                </a:schemeClr>
              </a:solidFill>
            </a:endParaRPr>
          </a:p>
          <a:p>
            <a:pPr algn="ctr">
              <a:lnSpc>
                <a:spcPct val="150000"/>
              </a:lnSpc>
              <a:buFontTx/>
              <a:buNone/>
            </a:pPr>
            <a:r>
              <a:rPr lang="en-US" sz="1600" i="1" dirty="0" err="1" smtClean="0">
                <a:solidFill>
                  <a:schemeClr val="tx1">
                    <a:lumMod val="65000"/>
                    <a:lumOff val="35000"/>
                  </a:schemeClr>
                </a:solidFill>
              </a:rPr>
              <a:t>Yaskawa</a:t>
            </a:r>
            <a:r>
              <a:rPr lang="en-US" sz="1600" i="1" dirty="0" smtClean="0">
                <a:solidFill>
                  <a:schemeClr val="tx1">
                    <a:lumMod val="65000"/>
                    <a:lumOff val="35000"/>
                  </a:schemeClr>
                </a:solidFill>
              </a:rPr>
              <a:t> America, Inc</a:t>
            </a:r>
            <a:r>
              <a:rPr lang="en-US" sz="1600" i="1" dirty="0" smtClean="0">
                <a:solidFill>
                  <a:schemeClr val="tx1">
                    <a:lumMod val="65000"/>
                    <a:lumOff val="35000"/>
                  </a:schemeClr>
                </a:solidFill>
              </a:rPr>
              <a:t>.</a:t>
            </a:r>
          </a:p>
          <a:p>
            <a:pPr algn="ctr">
              <a:lnSpc>
                <a:spcPct val="150000"/>
              </a:lnSpc>
              <a:buFontTx/>
              <a:buNone/>
            </a:pPr>
            <a:endParaRPr lang="en-US" sz="1600" i="1" dirty="0">
              <a:solidFill>
                <a:schemeClr val="tx1">
                  <a:lumMod val="65000"/>
                  <a:lumOff val="35000"/>
                </a:schemeClr>
              </a:solidFill>
            </a:endParaRPr>
          </a:p>
          <a:p>
            <a:pPr algn="ctr">
              <a:lnSpc>
                <a:spcPct val="150000"/>
              </a:lnSpc>
              <a:buFontTx/>
              <a:buNone/>
            </a:pPr>
            <a:r>
              <a:rPr lang="en-US" sz="1600" i="1" dirty="0" smtClean="0">
                <a:solidFill>
                  <a:schemeClr val="tx1">
                    <a:lumMod val="65000"/>
                    <a:lumOff val="35000"/>
                  </a:schemeClr>
                </a:solidFill>
              </a:rPr>
              <a:t>PP.AHR2016.01</a:t>
            </a:r>
            <a:endParaRPr lang="en-US" sz="1600" i="1" dirty="0" smtClean="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76200"/>
            <a:ext cx="8229600" cy="1143000"/>
          </a:xfrm>
        </p:spPr>
        <p:txBody>
          <a:bodyPr>
            <a:normAutofit fontScale="90000"/>
          </a:bodyPr>
          <a:lstStyle/>
          <a:p>
            <a:r>
              <a:rPr lang="en-US" sz="4900" dirty="0" smtClean="0"/>
              <a:t>PCC</a:t>
            </a:r>
            <a:r>
              <a:rPr lang="en-US" dirty="0" smtClean="0"/>
              <a:t> Differences between 519-1992 and 519-2014</a:t>
            </a:r>
          </a:p>
        </p:txBody>
      </p:sp>
      <p:sp>
        <p:nvSpPr>
          <p:cNvPr id="8" name="Content Placeholder 7"/>
          <p:cNvSpPr>
            <a:spLocks noGrp="1"/>
          </p:cNvSpPr>
          <p:nvPr>
            <p:ph idx="1"/>
          </p:nvPr>
        </p:nvSpPr>
        <p:spPr>
          <a:xfrm>
            <a:off x="0" y="1295400"/>
            <a:ext cx="9144000" cy="1981200"/>
          </a:xfrm>
        </p:spPr>
        <p:txBody>
          <a:bodyPr>
            <a:normAutofit/>
          </a:bodyPr>
          <a:lstStyle/>
          <a:p>
            <a:pPr>
              <a:spcBef>
                <a:spcPts val="2400"/>
              </a:spcBef>
            </a:pPr>
            <a:r>
              <a:rPr lang="en-US" sz="2300" dirty="0" smtClean="0"/>
              <a:t>In IEEE 519-2014, PCC is: </a:t>
            </a:r>
            <a:r>
              <a:rPr lang="en-US" sz="2300" dirty="0" smtClean="0">
                <a:solidFill>
                  <a:srgbClr val="FF0000"/>
                </a:solidFill>
              </a:rPr>
              <a:t>“Frequently for service to industrial users (i.e., manufacturing plants) via a dedicated service transformer, the PCC is at the HV side of the transformer. For commercial users (office parks, shopping malls, etc.) supplied through a common service transformer, the PCC is commonly on the LV side of the service transformer.”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695825" cy="31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506" y="3200400"/>
            <a:ext cx="4154944" cy="31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3560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1143000"/>
          </a:xfrm>
        </p:spPr>
        <p:txBody>
          <a:bodyPr/>
          <a:lstStyle/>
          <a:p>
            <a:r>
              <a:rPr lang="en-US" dirty="0" smtClean="0"/>
              <a:t>Key Departure from the PAST</a:t>
            </a:r>
          </a:p>
        </p:txBody>
      </p:sp>
      <p:sp>
        <p:nvSpPr>
          <p:cNvPr id="10" name="Content Placeholder 9"/>
          <p:cNvSpPr>
            <a:spLocks noGrp="1"/>
          </p:cNvSpPr>
          <p:nvPr>
            <p:ph idx="1"/>
          </p:nvPr>
        </p:nvSpPr>
        <p:spPr>
          <a:xfrm>
            <a:off x="228600" y="1447801"/>
            <a:ext cx="8686800" cy="3733800"/>
          </a:xfrm>
        </p:spPr>
        <p:txBody>
          <a:bodyPr>
            <a:normAutofit/>
          </a:bodyPr>
          <a:lstStyle/>
          <a:p>
            <a:pPr algn="just">
              <a:spcBef>
                <a:spcPts val="2400"/>
              </a:spcBef>
            </a:pPr>
            <a:r>
              <a:rPr lang="en-US" sz="2400" dirty="0" smtClean="0">
                <a:solidFill>
                  <a:srgbClr val="FF0000"/>
                </a:solidFill>
              </a:rPr>
              <a:t>“The recommended limits in this clause apply only at the point of common coupling and should not be applied to either individual pieces of equipment or at locations within a user’s facility.”</a:t>
            </a:r>
          </a:p>
          <a:p>
            <a:pPr algn="just">
              <a:spcBef>
                <a:spcPts val="2400"/>
              </a:spcBef>
            </a:pPr>
            <a:r>
              <a:rPr lang="en-US" sz="2400" dirty="0" smtClean="0">
                <a:solidFill>
                  <a:srgbClr val="FF0000"/>
                </a:solidFill>
              </a:rPr>
              <a:t>“In </a:t>
            </a:r>
            <a:r>
              <a:rPr lang="en-US" sz="2400" dirty="0">
                <a:solidFill>
                  <a:srgbClr val="FF0000"/>
                </a:solidFill>
              </a:rPr>
              <a:t>most cases, harmonic voltages and currents at these locations could be found to be significantly greater than the limits recommended at the PCC due to lack of diversity, cancellation, and other phenomenon that tend to reduce the combined effects of multiple harmonic sources to levels below their algebraic </a:t>
            </a:r>
            <a:r>
              <a:rPr lang="en-US" sz="2400" dirty="0" smtClean="0">
                <a:solidFill>
                  <a:srgbClr val="FF0000"/>
                </a:solidFill>
              </a:rPr>
              <a:t>summation.”</a:t>
            </a:r>
            <a:endParaRPr lang="en-US" sz="2400" dirty="0"/>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6200" y="5571292"/>
            <a:ext cx="8978900" cy="338554"/>
          </a:xfrm>
          <a:prstGeom prst="rect">
            <a:avLst/>
          </a:prstGeom>
          <a:solidFill>
            <a:srgbClr val="FFFF00"/>
          </a:solidFill>
        </p:spPr>
        <p:txBody>
          <a:bodyPr wrap="square" rtlCol="0">
            <a:spAutoFit/>
          </a:bodyPr>
          <a:lstStyle/>
          <a:p>
            <a:pPr algn="just"/>
            <a:r>
              <a:rPr lang="en-US" sz="1600" dirty="0" smtClean="0"/>
              <a:t>This is a Major change, if not the elimination of, the OLD and controversial way of dealing with harmonics.  </a:t>
            </a:r>
            <a:endParaRPr lang="en-US" sz="1600" b="1" dirty="0" smtClean="0">
              <a:solidFill>
                <a:srgbClr val="FF0000"/>
              </a:solidFill>
            </a:endParaRPr>
          </a:p>
        </p:txBody>
      </p:sp>
    </p:spTree>
    <p:extLst>
      <p:ext uri="{BB962C8B-B14F-4D97-AF65-F5344CB8AC3E}">
        <p14:creationId xmlns:p14="http://schemas.microsoft.com/office/powerpoint/2010/main" val="2536169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noAutofit/>
          </a:bodyPr>
          <a:lstStyle/>
          <a:p>
            <a:r>
              <a:rPr lang="en-US" sz="4000" dirty="0" smtClean="0"/>
              <a:t>Total Demand Distortion - Differences between 519-1992 and 519-2014</a:t>
            </a:r>
          </a:p>
        </p:txBody>
      </p:sp>
      <p:sp>
        <p:nvSpPr>
          <p:cNvPr id="7" name="Content Placeholder 6"/>
          <p:cNvSpPr>
            <a:spLocks noGrp="1"/>
          </p:cNvSpPr>
          <p:nvPr>
            <p:ph idx="1"/>
          </p:nvPr>
        </p:nvSpPr>
        <p:spPr>
          <a:xfrm>
            <a:off x="76200" y="1676400"/>
            <a:ext cx="8991600" cy="4724400"/>
          </a:xfrm>
        </p:spPr>
        <p:txBody>
          <a:bodyPr>
            <a:normAutofit fontScale="92500"/>
          </a:bodyPr>
          <a:lstStyle/>
          <a:p>
            <a:r>
              <a:rPr lang="en-US" sz="2800" dirty="0" smtClean="0"/>
              <a:t>In 519-1992, the definition of was based on the maximum load current - measurement period was 15 minutes or 30 minutes</a:t>
            </a:r>
          </a:p>
          <a:p>
            <a:pPr>
              <a:spcBef>
                <a:spcPts val="1800"/>
              </a:spcBef>
            </a:pPr>
            <a:r>
              <a:rPr lang="en-US" sz="2800" dirty="0" smtClean="0"/>
              <a:t>In Section 5.2, of IEEE 519-2014, in the definition for TDD, the maximum demand current is used and is defined as:</a:t>
            </a:r>
          </a:p>
          <a:p>
            <a:pPr lvl="1"/>
            <a:r>
              <a:rPr lang="en-US" dirty="0" smtClean="0"/>
              <a:t>“This current value is established at the point of common coupling and should be taken as the sum of the currents corresponding to the maximum demand during each of the twelve previous months divided by 12”</a:t>
            </a:r>
          </a:p>
          <a:p>
            <a:pPr marL="0" indent="0" algn="just">
              <a:spcBef>
                <a:spcPts val="2400"/>
              </a:spcBef>
              <a:buNone/>
            </a:pPr>
            <a:r>
              <a:rPr lang="en-US" sz="2800" dirty="0" smtClean="0">
                <a:solidFill>
                  <a:srgbClr val="FF0000"/>
                </a:solidFill>
              </a:rPr>
              <a:t>Major shift in focus – It has shifted from short term to LONG term, stressing energy efficiency aspect of Harmonic Control</a:t>
            </a:r>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710989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normAutofit fontScale="90000"/>
          </a:bodyPr>
          <a:lstStyle/>
          <a:p>
            <a:r>
              <a:rPr lang="en-US" dirty="0" smtClean="0"/>
              <a:t>System Impedance Manipulation Addressed in 519-2014</a:t>
            </a:r>
          </a:p>
        </p:txBody>
      </p:sp>
      <p:sp>
        <p:nvSpPr>
          <p:cNvPr id="7" name="Content Placeholder 6"/>
          <p:cNvSpPr>
            <a:spLocks noGrp="1"/>
          </p:cNvSpPr>
          <p:nvPr>
            <p:ph idx="1"/>
          </p:nvPr>
        </p:nvSpPr>
        <p:spPr/>
        <p:txBody>
          <a:bodyPr>
            <a:normAutofit fontScale="85000" lnSpcReduction="10000"/>
          </a:bodyPr>
          <a:lstStyle/>
          <a:p>
            <a:r>
              <a:rPr lang="en-US" dirty="0" smtClean="0"/>
              <a:t>In IEEE 519-2014, system impedance manipulation by end user has been strictly curtailed.  It says, “…users should not add passive equipment that affects the impedance characteristic in a way such that voltage distortions are increased.”</a:t>
            </a:r>
          </a:p>
          <a:p>
            <a:pPr marL="0" indent="0" algn="just">
              <a:spcBef>
                <a:spcPts val="2400"/>
              </a:spcBef>
              <a:buNone/>
            </a:pPr>
            <a:r>
              <a:rPr lang="en-US" i="1" dirty="0" smtClean="0">
                <a:solidFill>
                  <a:srgbClr val="FF0000"/>
                </a:solidFill>
              </a:rPr>
              <a:t>Explanation:</a:t>
            </a:r>
            <a:r>
              <a:rPr lang="en-US" dirty="0" smtClean="0"/>
              <a:t> Capacitors offer low impedance to harmonic currents. Flow of harmonic current into capacitors through system impedance increases system voltage distortion. </a:t>
            </a:r>
            <a:r>
              <a:rPr lang="en-US" dirty="0"/>
              <a:t>Use of </a:t>
            </a:r>
            <a:r>
              <a:rPr lang="en-US" dirty="0" smtClean="0"/>
              <a:t>capacitors </a:t>
            </a:r>
            <a:r>
              <a:rPr lang="en-US" dirty="0"/>
              <a:t>in filters (both active and passive) </a:t>
            </a:r>
            <a:r>
              <a:rPr lang="en-US" dirty="0" smtClean="0"/>
              <a:t>has now been restricted and the end user will be responsible if capacitor increases voltage distortion.</a:t>
            </a:r>
            <a:endParaRPr lang="en-US" dirty="0"/>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365740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Statistical Evaluation</a:t>
            </a:r>
          </a:p>
        </p:txBody>
      </p:sp>
      <p:sp>
        <p:nvSpPr>
          <p:cNvPr id="9" name="Content Placeholder 8"/>
          <p:cNvSpPr>
            <a:spLocks noGrp="1"/>
          </p:cNvSpPr>
          <p:nvPr>
            <p:ph idx="1"/>
          </p:nvPr>
        </p:nvSpPr>
        <p:spPr/>
        <p:txBody>
          <a:bodyPr/>
          <a:lstStyle/>
          <a:p>
            <a:r>
              <a:rPr lang="en-US" dirty="0" smtClean="0"/>
              <a:t>Harmonic measurement will get more statistical – each frequency component packet (3-sec packet) need to be tracked for 1 day, 7 days, and 12 months!</a:t>
            </a:r>
          </a:p>
          <a:p>
            <a:r>
              <a:rPr lang="en-US" dirty="0" smtClean="0"/>
              <a:t>1 day = Very Short Term; and</a:t>
            </a:r>
          </a:p>
          <a:p>
            <a:r>
              <a:rPr lang="en-US" dirty="0" smtClean="0"/>
              <a:t>7 days= Short Term</a:t>
            </a:r>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276133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457200" y="152400"/>
            <a:ext cx="8229600" cy="1143000"/>
          </a:xfrm>
        </p:spPr>
        <p:txBody>
          <a:bodyPr>
            <a:normAutofit fontScale="90000"/>
          </a:bodyPr>
          <a:lstStyle/>
          <a:p>
            <a:r>
              <a:rPr lang="en-US" dirty="0" smtClean="0"/>
              <a:t>Harmonic Voltage Limits – </a:t>
            </a:r>
            <a:br>
              <a:rPr lang="en-US" dirty="0" smtClean="0"/>
            </a:br>
            <a:r>
              <a:rPr lang="en-US" dirty="0" smtClean="0"/>
              <a:t>IEEE 519-2014</a:t>
            </a:r>
          </a:p>
        </p:txBody>
      </p:sp>
      <p:pic>
        <p:nvPicPr>
          <p:cNvPr id="1157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249"/>
          <a:stretch/>
        </p:blipFill>
        <p:spPr bwMode="auto">
          <a:xfrm>
            <a:off x="108579" y="1371600"/>
            <a:ext cx="8349622" cy="168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41" t="51761" r="12590" b="11465"/>
          <a:stretch/>
        </p:blipFill>
        <p:spPr bwMode="auto">
          <a:xfrm>
            <a:off x="1828800" y="3124200"/>
            <a:ext cx="5638800" cy="184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181600"/>
            <a:ext cx="8829867" cy="1277273"/>
          </a:xfrm>
          <a:prstGeom prst="rect">
            <a:avLst/>
          </a:prstGeom>
          <a:noFill/>
        </p:spPr>
        <p:txBody>
          <a:bodyPr wrap="square" rtlCol="0">
            <a:spAutoFit/>
          </a:bodyPr>
          <a:lstStyle/>
          <a:p>
            <a:pPr marL="342900" indent="-342900" algn="just">
              <a:buFont typeface="Arial" pitchFamily="34" charset="0"/>
              <a:buChar char="•"/>
            </a:pPr>
            <a:r>
              <a:rPr lang="en-US" dirty="0" smtClean="0"/>
              <a:t>99</a:t>
            </a:r>
            <a:r>
              <a:rPr lang="en-US" baseline="30000" dirty="0" smtClean="0"/>
              <a:t>th</a:t>
            </a:r>
            <a:r>
              <a:rPr lang="en-US" dirty="0" smtClean="0"/>
              <a:t> </a:t>
            </a:r>
            <a:r>
              <a:rPr lang="en-US" dirty="0"/>
              <a:t>percentile value (value that is exceeded for 1% of the measurement period) should be calculated for each 24-hr period for comparison with the recommended limits in Cl. 5. </a:t>
            </a:r>
            <a:endParaRPr lang="en-US" dirty="0" smtClean="0"/>
          </a:p>
          <a:p>
            <a:pPr marL="342900" indent="-342900" algn="just">
              <a:spcBef>
                <a:spcPts val="600"/>
              </a:spcBef>
              <a:buFont typeface="Arial" pitchFamily="34" charset="0"/>
              <a:buChar char="•"/>
            </a:pPr>
            <a:r>
              <a:rPr lang="en-US" dirty="0"/>
              <a:t>95</a:t>
            </a:r>
            <a:r>
              <a:rPr lang="en-US" baseline="30000" dirty="0"/>
              <a:t>th</a:t>
            </a:r>
            <a:r>
              <a:rPr lang="en-US" dirty="0"/>
              <a:t> </a:t>
            </a:r>
            <a:r>
              <a:rPr lang="en-US" dirty="0" smtClean="0"/>
              <a:t>percentile </a:t>
            </a:r>
            <a:r>
              <a:rPr lang="en-US" dirty="0"/>
              <a:t>value (values that </a:t>
            </a:r>
            <a:r>
              <a:rPr lang="en-US" dirty="0" smtClean="0"/>
              <a:t>is </a:t>
            </a:r>
            <a:r>
              <a:rPr lang="en-US" dirty="0"/>
              <a:t>exceeded for </a:t>
            </a:r>
            <a:r>
              <a:rPr lang="en-US" dirty="0" smtClean="0"/>
              <a:t>5% </a:t>
            </a:r>
            <a:r>
              <a:rPr lang="en-US" dirty="0"/>
              <a:t>of the measurement period) should be calculated for each 7-day period for comparison with the recommended limits in Cl. 5</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normAutofit fontScale="90000"/>
          </a:bodyPr>
          <a:lstStyle/>
          <a:p>
            <a:r>
              <a:rPr lang="en-US" dirty="0" smtClean="0"/>
              <a:t>Current Distortion Limits – </a:t>
            </a:r>
            <a:br>
              <a:rPr lang="en-US" dirty="0" smtClean="0"/>
            </a:br>
            <a:r>
              <a:rPr lang="en-US" dirty="0" smtClean="0"/>
              <a:t>IEEE 519-2014</a:t>
            </a:r>
          </a:p>
        </p:txBody>
      </p:sp>
      <p:sp>
        <p:nvSpPr>
          <p:cNvPr id="2" name="TextBox 1"/>
          <p:cNvSpPr txBox="1"/>
          <p:nvPr/>
        </p:nvSpPr>
        <p:spPr>
          <a:xfrm>
            <a:off x="191187" y="5181600"/>
            <a:ext cx="8829867" cy="1477328"/>
          </a:xfrm>
          <a:prstGeom prst="rect">
            <a:avLst/>
          </a:prstGeom>
          <a:noFill/>
        </p:spPr>
        <p:txBody>
          <a:bodyPr wrap="square" rtlCol="0">
            <a:spAutoFit/>
          </a:bodyPr>
          <a:lstStyle/>
          <a:p>
            <a:pPr marL="342900" indent="-342900" algn="just">
              <a:buFont typeface="Arial" pitchFamily="34" charset="0"/>
              <a:buChar char="•"/>
            </a:pPr>
            <a:r>
              <a:rPr lang="en-US" dirty="0" smtClean="0"/>
              <a:t>99</a:t>
            </a:r>
            <a:r>
              <a:rPr lang="en-US" baseline="30000" dirty="0" smtClean="0"/>
              <a:t>th</a:t>
            </a:r>
            <a:r>
              <a:rPr lang="en-US" dirty="0" smtClean="0"/>
              <a:t> </a:t>
            </a:r>
            <a:r>
              <a:rPr lang="en-US" dirty="0"/>
              <a:t>percentile value (value that is exceeded for 1% of the measurement period) should be calculated for each 24-hr period for comparison with the recommended limits in Cl. 5. </a:t>
            </a:r>
            <a:endParaRPr lang="en-US" dirty="0" smtClean="0"/>
          </a:p>
          <a:p>
            <a:pPr marL="342900" indent="-342900" algn="just">
              <a:buFont typeface="Arial" pitchFamily="34" charset="0"/>
              <a:buChar char="•"/>
            </a:pPr>
            <a:r>
              <a:rPr lang="en-US" dirty="0"/>
              <a:t>95</a:t>
            </a:r>
            <a:r>
              <a:rPr lang="en-US" baseline="30000" dirty="0"/>
              <a:t>th</a:t>
            </a:r>
            <a:r>
              <a:rPr lang="en-US" dirty="0"/>
              <a:t> </a:t>
            </a:r>
            <a:r>
              <a:rPr lang="en-US" dirty="0" smtClean="0"/>
              <a:t>percentile </a:t>
            </a:r>
            <a:r>
              <a:rPr lang="en-US" dirty="0"/>
              <a:t>value (values that </a:t>
            </a:r>
            <a:r>
              <a:rPr lang="en-US" dirty="0" smtClean="0"/>
              <a:t>is </a:t>
            </a:r>
            <a:r>
              <a:rPr lang="en-US" dirty="0"/>
              <a:t>exceeded for </a:t>
            </a:r>
            <a:r>
              <a:rPr lang="en-US" dirty="0" smtClean="0"/>
              <a:t>5% </a:t>
            </a:r>
            <a:r>
              <a:rPr lang="en-US" dirty="0"/>
              <a:t>of the measurement period) should be calculated for each 7-day period for comparison with the recommended limits in Cl. 5.</a:t>
            </a:r>
          </a:p>
          <a:p>
            <a:pPr marL="342900" indent="-342900" algn="just">
              <a:buFont typeface="Arial" pitchFamily="34" charset="0"/>
              <a:buChar char="•"/>
            </a:pPr>
            <a:endParaRPr lang="en-US" dirty="0"/>
          </a:p>
        </p:txBody>
      </p:sp>
      <p:pic>
        <p:nvPicPr>
          <p:cNvPr id="1167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187" y="1600200"/>
            <a:ext cx="8343213" cy="115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87" y="3048000"/>
            <a:ext cx="8267013" cy="184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7410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normAutofit fontScale="90000"/>
          </a:bodyPr>
          <a:lstStyle/>
          <a:p>
            <a:r>
              <a:rPr lang="en-US" dirty="0" smtClean="0"/>
              <a:t>Current Distortion Limits – </a:t>
            </a:r>
            <a:br>
              <a:rPr lang="en-US" dirty="0" smtClean="0"/>
            </a:br>
            <a:r>
              <a:rPr lang="en-US" dirty="0" smtClean="0"/>
              <a:t>IEEE 519-2014</a:t>
            </a:r>
          </a:p>
        </p:txBody>
      </p:sp>
      <p:pic>
        <p:nvPicPr>
          <p:cNvPr id="1177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716254" cy="9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131"/>
          <a:stretch/>
        </p:blipFill>
        <p:spPr bwMode="auto">
          <a:xfrm>
            <a:off x="678449" y="2941246"/>
            <a:ext cx="7724775" cy="338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5879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Conclusions</a:t>
            </a:r>
          </a:p>
        </p:txBody>
      </p:sp>
      <p:sp>
        <p:nvSpPr>
          <p:cNvPr id="71683" name="Rectangle 3"/>
          <p:cNvSpPr>
            <a:spLocks noGrp="1" noChangeArrowheads="1"/>
          </p:cNvSpPr>
          <p:nvPr>
            <p:ph idx="1"/>
          </p:nvPr>
        </p:nvSpPr>
        <p:spPr>
          <a:xfrm>
            <a:off x="228600" y="1600200"/>
            <a:ext cx="8763000" cy="4525963"/>
          </a:xfrm>
        </p:spPr>
        <p:txBody>
          <a:bodyPr>
            <a:normAutofit lnSpcReduction="10000"/>
          </a:bodyPr>
          <a:lstStyle/>
          <a:p>
            <a:r>
              <a:rPr lang="en-US" sz="2800" dirty="0" smtClean="0"/>
              <a:t>IEEE 519-2014 is a very relaxed guideline</a:t>
            </a:r>
          </a:p>
          <a:p>
            <a:pPr>
              <a:spcBef>
                <a:spcPts val="2400"/>
              </a:spcBef>
            </a:pPr>
            <a:r>
              <a:rPr lang="en-US" sz="2800" dirty="0" smtClean="0"/>
              <a:t>Clearly identifies PCC and mentions it very clearly that measurement should NOT be at the device input</a:t>
            </a:r>
          </a:p>
          <a:p>
            <a:pPr>
              <a:spcBef>
                <a:spcPts val="2400"/>
              </a:spcBef>
            </a:pPr>
            <a:r>
              <a:rPr lang="en-US" sz="2800" dirty="0" smtClean="0"/>
              <a:t>Stresses Long Term Averaging and strongly recommends use of Maximum Demand Current based on 12 month study</a:t>
            </a:r>
          </a:p>
          <a:p>
            <a:pPr>
              <a:spcBef>
                <a:spcPts val="2400"/>
              </a:spcBef>
            </a:pPr>
            <a:r>
              <a:rPr lang="en-US" sz="2800" dirty="0" smtClean="0"/>
              <a:t>Also, for Industrial Customers, measurement is to be done on HV side of service transformer and many end users are NOT qualified to make such measurements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Conclusions</a:t>
            </a:r>
          </a:p>
        </p:txBody>
      </p:sp>
      <p:sp>
        <p:nvSpPr>
          <p:cNvPr id="71683" name="Rectangle 3"/>
          <p:cNvSpPr>
            <a:spLocks noGrp="1" noChangeArrowheads="1"/>
          </p:cNvSpPr>
          <p:nvPr>
            <p:ph idx="1"/>
          </p:nvPr>
        </p:nvSpPr>
        <p:spPr>
          <a:xfrm>
            <a:off x="76200" y="1371600"/>
            <a:ext cx="8915400" cy="4953000"/>
          </a:xfrm>
        </p:spPr>
        <p:txBody>
          <a:bodyPr>
            <a:noAutofit/>
          </a:bodyPr>
          <a:lstStyle/>
          <a:p>
            <a:r>
              <a:rPr lang="en-US" sz="2800" dirty="0" smtClean="0"/>
              <a:t>Comes down hard on topologies that change the “System Impedance Characteristics” – clearly topologies that have large input capacitors should be carefully evaluated.</a:t>
            </a:r>
          </a:p>
          <a:p>
            <a:pPr>
              <a:spcBef>
                <a:spcPts val="1800"/>
              </a:spcBef>
            </a:pPr>
            <a:r>
              <a:rPr lang="en-US" sz="2800" dirty="0" smtClean="0"/>
              <a:t>Adding an input AC reactor or a DC link choke is perhaps the most promising and sufficient solution depending on the system.</a:t>
            </a:r>
          </a:p>
          <a:p>
            <a:pPr>
              <a:spcBef>
                <a:spcPts val="1800"/>
              </a:spcBef>
            </a:pPr>
            <a:r>
              <a:rPr lang="en-US" sz="2800" dirty="0" smtClean="0"/>
              <a:t>Distributing the load into phase shifted buses at the service entrance would seem to be the most cost effective way of dealing with Harmonics in Commercial and Industrial plants.</a:t>
            </a:r>
          </a:p>
        </p:txBody>
      </p:sp>
    </p:spTree>
    <p:extLst>
      <p:ext uri="{BB962C8B-B14F-4D97-AF65-F5344CB8AC3E}">
        <p14:creationId xmlns:p14="http://schemas.microsoft.com/office/powerpoint/2010/main" val="38749017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Organization</a:t>
            </a:r>
          </a:p>
        </p:txBody>
      </p:sp>
      <p:sp>
        <p:nvSpPr>
          <p:cNvPr id="46083" name="Rectangle 3"/>
          <p:cNvSpPr>
            <a:spLocks noGrp="1" noChangeArrowheads="1"/>
          </p:cNvSpPr>
          <p:nvPr>
            <p:ph idx="1"/>
          </p:nvPr>
        </p:nvSpPr>
        <p:spPr/>
        <p:txBody>
          <a:bodyPr/>
          <a:lstStyle/>
          <a:p>
            <a:r>
              <a:rPr lang="en-US" dirty="0" smtClean="0"/>
              <a:t>Introduction</a:t>
            </a:r>
          </a:p>
          <a:p>
            <a:r>
              <a:rPr lang="en-US" dirty="0" smtClean="0"/>
              <a:t>Fundamental shift in focus and Why?</a:t>
            </a:r>
          </a:p>
          <a:p>
            <a:r>
              <a:rPr lang="en-US" dirty="0" smtClean="0"/>
              <a:t>Comparison of Harmonic guideline between IEEE 519-2014 and IEEE 519-1992</a:t>
            </a:r>
          </a:p>
          <a:p>
            <a:r>
              <a:rPr lang="en-US" dirty="0" smtClean="0"/>
              <a:t>Introduction of Statistical Methods</a:t>
            </a:r>
          </a:p>
          <a:p>
            <a:r>
              <a:rPr lang="en-US" dirty="0" smtClean="0"/>
              <a:t>Significance of new standard on capacitor based filters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143000"/>
          </a:xfrm>
        </p:spPr>
        <p:txBody>
          <a:bodyPr/>
          <a:lstStyle/>
          <a:p>
            <a:r>
              <a:rPr lang="en-US" dirty="0" smtClean="0"/>
              <a:t>Final Thoughts</a:t>
            </a:r>
          </a:p>
        </p:txBody>
      </p:sp>
      <p:sp>
        <p:nvSpPr>
          <p:cNvPr id="71683" name="Rectangle 3"/>
          <p:cNvSpPr>
            <a:spLocks noGrp="1" noChangeArrowheads="1"/>
          </p:cNvSpPr>
          <p:nvPr>
            <p:ph idx="1"/>
          </p:nvPr>
        </p:nvSpPr>
        <p:spPr>
          <a:xfrm>
            <a:off x="76200" y="1295400"/>
            <a:ext cx="8991600" cy="3429000"/>
          </a:xfrm>
        </p:spPr>
        <p:txBody>
          <a:bodyPr>
            <a:noAutofit/>
          </a:bodyPr>
          <a:lstStyle/>
          <a:p>
            <a:pPr algn="just"/>
            <a:r>
              <a:rPr lang="en-US" sz="2800" dirty="0"/>
              <a:t>“As power quality considerations evolve </a:t>
            </a:r>
            <a:r>
              <a:rPr lang="en-US" sz="2800" dirty="0" err="1" smtClean="0"/>
              <a:t>Yaskawa</a:t>
            </a:r>
            <a:r>
              <a:rPr lang="en-US" sz="2800" dirty="0" smtClean="0"/>
              <a:t> has a </a:t>
            </a:r>
            <a:r>
              <a:rPr lang="en-US" sz="2800" dirty="0"/>
              <a:t>continued opportunity and responsibility to recommend equipment and countermeasures which both allow the customer to enjoy best value (cost) and highest system efficiency</a:t>
            </a:r>
            <a:r>
              <a:rPr lang="en-US" sz="2800" dirty="0" smtClean="0"/>
              <a:t>.</a:t>
            </a:r>
            <a:endParaRPr lang="en-US" sz="2800" dirty="0"/>
          </a:p>
          <a:p>
            <a:pPr>
              <a:spcBef>
                <a:spcPts val="2400"/>
              </a:spcBef>
            </a:pPr>
            <a:r>
              <a:rPr lang="en-US" sz="2800" dirty="0"/>
              <a:t>With the changes discussed, VFDs can be justified in more and more applications</a:t>
            </a:r>
            <a:r>
              <a:rPr lang="en-US" sz="2800" dirty="0" smtClean="0"/>
              <a:t>.</a:t>
            </a:r>
            <a:endParaRPr lang="en-US" sz="2800" dirty="0"/>
          </a:p>
        </p:txBody>
      </p:sp>
    </p:spTree>
    <p:extLst>
      <p:ext uri="{BB962C8B-B14F-4D97-AF65-F5344CB8AC3E}">
        <p14:creationId xmlns:p14="http://schemas.microsoft.com/office/powerpoint/2010/main" val="36257028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@2015 YASKAWA America, Inc.</a:t>
            </a:r>
          </a:p>
          <a:p>
            <a:endParaRPr lang="en-US" smtClean="0"/>
          </a:p>
          <a:p>
            <a:endParaRPr lang="en-US" dirty="0"/>
          </a:p>
        </p:txBody>
      </p:sp>
      <p:sp>
        <p:nvSpPr>
          <p:cNvPr id="3" name="Slide Number Placeholder 2"/>
          <p:cNvSpPr>
            <a:spLocks noGrp="1"/>
          </p:cNvSpPr>
          <p:nvPr>
            <p:ph type="sldNum" sz="quarter" idx="12"/>
          </p:nvPr>
        </p:nvSpPr>
        <p:spPr/>
        <p:txBody>
          <a:bodyPr/>
          <a:lstStyle/>
          <a:p>
            <a:fld id="{F3E6CA59-D01B-4F59-B182-E73E76E30CF9}" type="slidenum">
              <a:rPr lang="en-US" smtClean="0"/>
              <a:pPr/>
              <a:t>21</a:t>
            </a:fld>
            <a:endParaRPr lang="en-US" dirty="0"/>
          </a:p>
        </p:txBody>
      </p:sp>
      <p:pic>
        <p:nvPicPr>
          <p:cNvPr id="4" name="Picture 3" descr="100 year banner.jpg"/>
          <p:cNvPicPr>
            <a:picLocks noChangeAspect="1"/>
          </p:cNvPicPr>
          <p:nvPr/>
        </p:nvPicPr>
        <p:blipFill>
          <a:blip r:embed="rId2" cstate="print"/>
          <a:stretch>
            <a:fillRect/>
          </a:stretch>
        </p:blipFill>
        <p:spPr>
          <a:xfrm>
            <a:off x="0" y="0"/>
            <a:ext cx="9144000" cy="3810000"/>
          </a:xfrm>
          <a:prstGeom prst="rect">
            <a:avLst/>
          </a:prstGeom>
        </p:spPr>
      </p:pic>
      <p:sp>
        <p:nvSpPr>
          <p:cNvPr id="5" name="TextBox 4"/>
          <p:cNvSpPr txBox="1"/>
          <p:nvPr/>
        </p:nvSpPr>
        <p:spPr>
          <a:xfrm>
            <a:off x="0" y="4495800"/>
            <a:ext cx="9144000" cy="1200329"/>
          </a:xfrm>
          <a:prstGeom prst="rect">
            <a:avLst/>
          </a:prstGeom>
          <a:noFill/>
        </p:spPr>
        <p:txBody>
          <a:bodyPr wrap="square" rtlCol="0">
            <a:spAutoFit/>
          </a:bodyPr>
          <a:lstStyle/>
          <a:p>
            <a:pPr algn="ctr"/>
            <a:r>
              <a:rPr lang="en-US" sz="3600" baseline="30000" dirty="0" smtClean="0">
                <a:solidFill>
                  <a:srgbClr val="FF0000"/>
                </a:solidFill>
                <a:latin typeface="Arial Black" pitchFamily="34" charset="0"/>
              </a:rPr>
              <a:t>Visit us in Booth #1814 for an ice cream treat</a:t>
            </a:r>
          </a:p>
          <a:p>
            <a:pPr algn="ctr"/>
            <a:r>
              <a:rPr lang="en-US" sz="3600" baseline="30000" dirty="0" smtClean="0">
                <a:solidFill>
                  <a:srgbClr val="FF0000"/>
                </a:solidFill>
                <a:latin typeface="Arial Black" pitchFamily="34" charset="0"/>
              </a:rPr>
              <a:t/>
            </a:r>
            <a:br>
              <a:rPr lang="en-US" sz="3600" baseline="30000" dirty="0" smtClean="0">
                <a:solidFill>
                  <a:srgbClr val="FF0000"/>
                </a:solidFill>
                <a:latin typeface="Arial Black" pitchFamily="34" charset="0"/>
              </a:rPr>
            </a:br>
            <a:r>
              <a:rPr lang="en-US" sz="3600" baseline="30000" dirty="0" smtClean="0">
                <a:solidFill>
                  <a:srgbClr val="FF0000"/>
                </a:solidFill>
                <a:latin typeface="Arial Black" pitchFamily="34" charset="0"/>
              </a:rPr>
              <a:t>from 1:00pm till 3:00pm Tuesday, Jan. 26th</a:t>
            </a:r>
          </a:p>
        </p:txBody>
      </p:sp>
    </p:spTree>
    <p:extLst>
      <p:ext uri="{BB962C8B-B14F-4D97-AF65-F5344CB8AC3E}">
        <p14:creationId xmlns:p14="http://schemas.microsoft.com/office/powerpoint/2010/main" val="106059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Introduction</a:t>
            </a:r>
          </a:p>
        </p:txBody>
      </p:sp>
      <p:sp>
        <p:nvSpPr>
          <p:cNvPr id="47107" name="Rectangle 3"/>
          <p:cNvSpPr>
            <a:spLocks noGrp="1" noChangeArrowheads="1"/>
          </p:cNvSpPr>
          <p:nvPr>
            <p:ph idx="1"/>
          </p:nvPr>
        </p:nvSpPr>
        <p:spPr/>
        <p:txBody>
          <a:bodyPr/>
          <a:lstStyle/>
          <a:p>
            <a:r>
              <a:rPr lang="en-US" smtClean="0"/>
              <a:t>Voltage harmonics and system efficiency have been stressed heavily in new document </a:t>
            </a:r>
          </a:p>
          <a:p>
            <a:r>
              <a:rPr lang="en-US" smtClean="0"/>
              <a:t>Current harmonics causes voltage harmonics – hence current harmonic control has been given due importance</a:t>
            </a:r>
          </a:p>
          <a:p>
            <a:r>
              <a:rPr lang="en-US" smtClean="0"/>
              <a:t>System efficiency improvement has been stressed throughout the document </a:t>
            </a: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Fundamental Shift in Focus</a:t>
            </a:r>
          </a:p>
        </p:txBody>
      </p:sp>
      <p:sp>
        <p:nvSpPr>
          <p:cNvPr id="48131" name="Rectangle 3"/>
          <p:cNvSpPr>
            <a:spLocks noGrp="1" noChangeArrowheads="1"/>
          </p:cNvSpPr>
          <p:nvPr>
            <p:ph idx="1"/>
          </p:nvPr>
        </p:nvSpPr>
        <p:spPr>
          <a:xfrm>
            <a:off x="457200" y="1600201"/>
            <a:ext cx="8229600" cy="3962400"/>
          </a:xfrm>
        </p:spPr>
        <p:txBody>
          <a:bodyPr/>
          <a:lstStyle/>
          <a:p>
            <a:r>
              <a:rPr lang="en-US" dirty="0" smtClean="0"/>
              <a:t>Voltage and Current Harmonics have been explicitly mentioned to be System Specification and NOT Device Specification</a:t>
            </a:r>
          </a:p>
          <a:p>
            <a:pPr>
              <a:spcBef>
                <a:spcPts val="1800"/>
              </a:spcBef>
            </a:pPr>
            <a:r>
              <a:rPr lang="en-US" dirty="0" smtClean="0"/>
              <a:t>Statistical Measurement has been Introduced and stressed</a:t>
            </a:r>
          </a:p>
          <a:p>
            <a:pPr>
              <a:spcBef>
                <a:spcPts val="1800"/>
              </a:spcBef>
            </a:pPr>
            <a:r>
              <a:rPr lang="en-US" dirty="0" smtClean="0"/>
              <a:t>Utility is NOW involved in Harmonic Measurement – not the end user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9736649"/>
              </p:ext>
            </p:extLst>
          </p:nvPr>
        </p:nvGraphicFramePr>
        <p:xfrm>
          <a:off x="354013" y="1176338"/>
          <a:ext cx="8621712" cy="3917950"/>
        </p:xfrm>
        <a:graphic>
          <a:graphicData uri="http://schemas.openxmlformats.org/presentationml/2006/ole">
            <mc:AlternateContent xmlns:mc="http://schemas.openxmlformats.org/markup-compatibility/2006">
              <mc:Choice xmlns:v="urn:schemas-microsoft-com:vml" Requires="v">
                <p:oleObj spid="_x0000_s1047" name="Document" r:id="rId4" imgW="6297903" imgH="2863095" progId="Word.Document.12">
                  <p:embed/>
                </p:oleObj>
              </mc:Choice>
              <mc:Fallback>
                <p:oleObj name="Document" r:id="rId4" imgW="6297903" imgH="286309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1176338"/>
                        <a:ext cx="8621712"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0" name="Rectangle 2"/>
          <p:cNvSpPr>
            <a:spLocks noGrp="1" noChangeArrowheads="1"/>
          </p:cNvSpPr>
          <p:nvPr>
            <p:ph type="title"/>
          </p:nvPr>
        </p:nvSpPr>
        <p:spPr/>
        <p:txBody>
          <a:bodyPr/>
          <a:lstStyle/>
          <a:p>
            <a:r>
              <a:rPr lang="en-US" dirty="0" smtClean="0"/>
              <a:t>Fundamental Shift in Focus</a:t>
            </a:r>
          </a:p>
        </p:txBody>
      </p:sp>
      <p:sp>
        <p:nvSpPr>
          <p:cNvPr id="10" name="Content Placeholder 9"/>
          <p:cNvSpPr>
            <a:spLocks noGrp="1"/>
          </p:cNvSpPr>
          <p:nvPr>
            <p:ph idx="1"/>
          </p:nvPr>
        </p:nvSpPr>
        <p:spPr>
          <a:xfrm>
            <a:off x="457200" y="4724400"/>
            <a:ext cx="8229600" cy="1401763"/>
          </a:xfrm>
        </p:spPr>
        <p:txBody>
          <a:bodyPr>
            <a:normAutofit fontScale="77500" lnSpcReduction="20000"/>
          </a:bodyPr>
          <a:lstStyle/>
          <a:p>
            <a:r>
              <a:rPr lang="en-US" dirty="0" smtClean="0"/>
              <a:t>Power Conversion Group has been completely removed!</a:t>
            </a:r>
          </a:p>
          <a:p>
            <a:r>
              <a:rPr lang="en-US" dirty="0" smtClean="0"/>
              <a:t>Standard is driven by Transmission / Distribution, i.e. Producers</a:t>
            </a:r>
            <a:endParaRPr lang="en-US" dirty="0"/>
          </a:p>
        </p:txBody>
      </p:sp>
      <p:sp>
        <p:nvSpPr>
          <p:cNvPr id="2" name="TextBox 1"/>
          <p:cNvSpPr txBox="1"/>
          <p:nvPr/>
        </p:nvSpPr>
        <p:spPr>
          <a:xfrm>
            <a:off x="5099538" y="5866989"/>
            <a:ext cx="4026879" cy="369332"/>
          </a:xfrm>
          <a:prstGeom prst="rect">
            <a:avLst/>
          </a:prstGeom>
          <a:solidFill>
            <a:srgbClr val="FFFF00"/>
          </a:solidFill>
        </p:spPr>
        <p:txBody>
          <a:bodyPr wrap="square" rtlCol="0">
            <a:spAutoFit/>
          </a:bodyPr>
          <a:lstStyle/>
          <a:p>
            <a:pPr algn="l"/>
            <a:r>
              <a:rPr lang="en-US" sz="1800" dirty="0" smtClean="0"/>
              <a:t>* Front page of respective documents</a:t>
            </a:r>
            <a:endParaRPr lang="en-US" sz="1800" dirty="0"/>
          </a:p>
        </p:txBody>
      </p:sp>
    </p:spTree>
    <p:extLst>
      <p:ext uri="{BB962C8B-B14F-4D97-AF65-F5344CB8AC3E}">
        <p14:creationId xmlns:p14="http://schemas.microsoft.com/office/powerpoint/2010/main" val="8694519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revised to New</a:t>
            </a:r>
            <a:endParaRPr lang="en-US" dirty="0"/>
          </a:p>
        </p:txBody>
      </p:sp>
      <p:sp>
        <p:nvSpPr>
          <p:cNvPr id="4" name="Content Placeholder 3"/>
          <p:cNvSpPr>
            <a:spLocks noGrp="1"/>
          </p:cNvSpPr>
          <p:nvPr>
            <p:ph idx="1"/>
          </p:nvPr>
        </p:nvSpPr>
        <p:spPr>
          <a:xfrm>
            <a:off x="381000" y="2819400"/>
            <a:ext cx="8229600" cy="3382963"/>
          </a:xfrm>
        </p:spPr>
        <p:txBody>
          <a:bodyPr/>
          <a:lstStyle/>
          <a:p>
            <a:r>
              <a:rPr lang="en-US" dirty="0" smtClean="0"/>
              <a:t>The new document overrides the old guideline since it is noted to be a revision</a:t>
            </a:r>
            <a:endParaRPr lang="en-US" dirty="0"/>
          </a:p>
        </p:txBody>
      </p:sp>
      <p:pic>
        <p:nvPicPr>
          <p:cNvPr id="5" name="Picture 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40" y="1569544"/>
            <a:ext cx="8536073" cy="9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93544" y="5849897"/>
            <a:ext cx="3873545" cy="369332"/>
          </a:xfrm>
          <a:prstGeom prst="rect">
            <a:avLst/>
          </a:prstGeom>
          <a:solidFill>
            <a:srgbClr val="FFFF00"/>
          </a:solidFill>
        </p:spPr>
        <p:txBody>
          <a:bodyPr wrap="square" rtlCol="0">
            <a:spAutoFit/>
          </a:bodyPr>
          <a:lstStyle/>
          <a:p>
            <a:pPr algn="l"/>
            <a:r>
              <a:rPr lang="en-US" sz="1800" dirty="0" smtClean="0"/>
              <a:t>Front page of respective documents</a:t>
            </a:r>
            <a:endParaRPr lang="en-US" sz="1800" dirty="0"/>
          </a:p>
        </p:txBody>
      </p:sp>
    </p:spTree>
    <p:extLst>
      <p:ext uri="{BB962C8B-B14F-4D97-AF65-F5344CB8AC3E}">
        <p14:creationId xmlns:p14="http://schemas.microsoft.com/office/powerpoint/2010/main" val="368156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Interesting Comparison Fact</a:t>
            </a:r>
          </a:p>
        </p:txBody>
      </p:sp>
      <p:sp>
        <p:nvSpPr>
          <p:cNvPr id="7" name="Content Placeholder 6"/>
          <p:cNvSpPr>
            <a:spLocks noGrp="1"/>
          </p:cNvSpPr>
          <p:nvPr>
            <p:ph idx="1"/>
          </p:nvPr>
        </p:nvSpPr>
        <p:spPr/>
        <p:txBody>
          <a:bodyPr/>
          <a:lstStyle/>
          <a:p>
            <a:r>
              <a:rPr lang="en-US" dirty="0" smtClean="0"/>
              <a:t>IEEE 519-1992 is a 101 page document and is a “teaching or tutorial” document</a:t>
            </a:r>
          </a:p>
          <a:p>
            <a:pPr>
              <a:spcBef>
                <a:spcPts val="2400"/>
              </a:spcBef>
            </a:pPr>
            <a:r>
              <a:rPr lang="en-US" dirty="0" smtClean="0"/>
              <a:t>In IEEE 519-2014 is only a 29 page document and there is NO attempt to educate the reader on reactive power control or harmonic current control</a:t>
            </a:r>
          </a:p>
        </p:txBody>
      </p:sp>
    </p:spTree>
    <p:extLst>
      <p:ext uri="{BB962C8B-B14F-4D97-AF65-F5344CB8AC3E}">
        <p14:creationId xmlns:p14="http://schemas.microsoft.com/office/powerpoint/2010/main" val="23725540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Point of Common Coupling</a:t>
            </a:r>
          </a:p>
        </p:txBody>
      </p:sp>
      <p:sp>
        <p:nvSpPr>
          <p:cNvPr id="7" name="Content Placeholder 6"/>
          <p:cNvSpPr>
            <a:spLocks noGrp="1"/>
          </p:cNvSpPr>
          <p:nvPr>
            <p:ph idx="1"/>
          </p:nvPr>
        </p:nvSpPr>
        <p:spPr>
          <a:xfrm>
            <a:off x="457200" y="1905000"/>
            <a:ext cx="8229600" cy="3429000"/>
          </a:xfrm>
        </p:spPr>
        <p:txBody>
          <a:bodyPr/>
          <a:lstStyle/>
          <a:p>
            <a:r>
              <a:rPr lang="en-US" dirty="0" smtClean="0"/>
              <a:t>In IEEE 519-1992, point of common coupling (PCC) is vaguely defined and is open to multiple interpretations</a:t>
            </a:r>
          </a:p>
          <a:p>
            <a:pPr>
              <a:spcBef>
                <a:spcPts val="2400"/>
              </a:spcBef>
            </a:pPr>
            <a:r>
              <a:rPr lang="en-US" dirty="0" smtClean="0"/>
              <a:t>In IEEE 519-2014, PCC is very well defined.  PCC is not at the equipment but is a “Point on a Public Power Supply System”.</a:t>
            </a:r>
          </a:p>
        </p:txBody>
      </p:sp>
    </p:spTree>
    <p:extLst>
      <p:ext uri="{BB962C8B-B14F-4D97-AF65-F5344CB8AC3E}">
        <p14:creationId xmlns:p14="http://schemas.microsoft.com/office/powerpoint/2010/main" val="28714485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52400"/>
            <a:ext cx="8229600" cy="1143000"/>
          </a:xfrm>
        </p:spPr>
        <p:txBody>
          <a:bodyPr>
            <a:normAutofit fontScale="90000"/>
          </a:bodyPr>
          <a:lstStyle/>
          <a:p>
            <a:r>
              <a:rPr lang="en-US" sz="4900" dirty="0" smtClean="0"/>
              <a:t>PCC</a:t>
            </a:r>
            <a:r>
              <a:rPr lang="en-US" dirty="0" smtClean="0"/>
              <a:t> Differences between 519-1992 and 519-2014</a:t>
            </a:r>
          </a:p>
        </p:txBody>
      </p:sp>
      <p:sp>
        <p:nvSpPr>
          <p:cNvPr id="8" name="Content Placeholder 7"/>
          <p:cNvSpPr>
            <a:spLocks noGrp="1"/>
          </p:cNvSpPr>
          <p:nvPr>
            <p:ph idx="1"/>
          </p:nvPr>
        </p:nvSpPr>
        <p:spPr>
          <a:xfrm>
            <a:off x="76200" y="1600200"/>
            <a:ext cx="8991600" cy="1447800"/>
          </a:xfrm>
        </p:spPr>
        <p:txBody>
          <a:bodyPr>
            <a:normAutofit/>
          </a:bodyPr>
          <a:lstStyle/>
          <a:p>
            <a:r>
              <a:rPr lang="en-US" sz="2800" dirty="0" smtClean="0"/>
              <a:t>In IEEE 519-1992, point of common coupling (PCC) is also defined as follows: </a:t>
            </a:r>
            <a:r>
              <a:rPr lang="en-US" sz="2800" dirty="0" smtClean="0">
                <a:solidFill>
                  <a:schemeClr val="accent2"/>
                </a:solidFill>
              </a:rPr>
              <a:t>“Within an industrial plant, the PCC is the point between the nonlinear load and other loads.”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9925"/>
            <a:ext cx="73056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0786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YAI.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PP.YAI.05</Template>
  <TotalTime>9457</TotalTime>
  <Words>1127</Words>
  <Application>Microsoft Office PowerPoint</Application>
  <PresentationFormat>On-screen Show (4:3)</PresentationFormat>
  <Paragraphs>77</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PP.YAI.05</vt:lpstr>
      <vt:lpstr>Document</vt:lpstr>
      <vt:lpstr>Understanding Harmonic Limits per IEEE519-2014</vt:lpstr>
      <vt:lpstr>Organization</vt:lpstr>
      <vt:lpstr>Introduction</vt:lpstr>
      <vt:lpstr>Fundamental Shift in Focus</vt:lpstr>
      <vt:lpstr>Fundamental Shift in Focus</vt:lpstr>
      <vt:lpstr>Old revised to New</vt:lpstr>
      <vt:lpstr>Interesting Comparison Fact</vt:lpstr>
      <vt:lpstr>Point of Common Coupling</vt:lpstr>
      <vt:lpstr>PCC Differences between 519-1992 and 519-2014</vt:lpstr>
      <vt:lpstr>PCC Differences between 519-1992 and 519-2014</vt:lpstr>
      <vt:lpstr>Key Departure from the PAST</vt:lpstr>
      <vt:lpstr>Total Demand Distortion - Differences between 519-1992 and 519-2014</vt:lpstr>
      <vt:lpstr>System Impedance Manipulation Addressed in 519-2014</vt:lpstr>
      <vt:lpstr>Statistical Evaluation</vt:lpstr>
      <vt:lpstr>Harmonic Voltage Limits –  IEEE 519-2014</vt:lpstr>
      <vt:lpstr>Current Distortion Limits –  IEEE 519-2014</vt:lpstr>
      <vt:lpstr>Current Distortion Limits –  IEEE 519-2014</vt:lpstr>
      <vt:lpstr>Conclusions</vt:lpstr>
      <vt:lpstr>Conclusions</vt:lpstr>
      <vt:lpstr>Final Thoughts</vt:lpstr>
      <vt:lpstr>PowerPoint Presentation</vt:lpstr>
    </vt:vector>
  </TitlesOfParts>
  <Company>Yaskawa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Harmonic Limits per IEEE519-2014</dc:title>
  <dc:creator>Michelle Witthun</dc:creator>
  <cp:lastModifiedBy>Tom Kutcher</cp:lastModifiedBy>
  <cp:revision>24</cp:revision>
  <dcterms:created xsi:type="dcterms:W3CDTF">2016-01-13T01:41:29Z</dcterms:created>
  <dcterms:modified xsi:type="dcterms:W3CDTF">2016-02-18T17:55:24Z</dcterms:modified>
</cp:coreProperties>
</file>