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86" r:id="rId4"/>
  </p:sldMasterIdLst>
  <p:sldIdLst>
    <p:sldId id="256" r:id="rId5"/>
    <p:sldId id="266" r:id="rId6"/>
    <p:sldId id="257" r:id="rId7"/>
    <p:sldId id="264" r:id="rId8"/>
    <p:sldId id="265" r:id="rId9"/>
    <p:sldId id="259" r:id="rId10"/>
    <p:sldId id="262" r:id="rId11"/>
    <p:sldId id="263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6" autoAdjust="0"/>
  </p:normalViewPr>
  <p:slideViewPr>
    <p:cSldViewPr snapToGrid="0">
      <p:cViewPr varScale="1">
        <p:scale>
          <a:sx n="115" d="100"/>
          <a:sy n="115" d="100"/>
        </p:scale>
        <p:origin x="-15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087438"/>
            <a:ext cx="2103438" cy="5038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7438"/>
            <a:ext cx="6159500" cy="5038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GR"/>
          <p:cNvPicPr>
            <a:picLocks noChangeAspect="1" noChangeArrowheads="1"/>
          </p:cNvPicPr>
          <p:nvPr/>
        </p:nvPicPr>
        <p:blipFill>
          <a:blip r:embed="rId2" cstate="print">
            <a:lum bright="76000" contrast="-92000"/>
          </a:blip>
          <a:srcRect l="731"/>
          <a:stretch>
            <a:fillRect/>
          </a:stretch>
        </p:blipFill>
        <p:spPr bwMode="auto">
          <a:xfrm>
            <a:off x="0" y="939800"/>
            <a:ext cx="489902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0"/>
            <a:ext cx="9144000" cy="895350"/>
          </a:xfrm>
          <a:prstGeom prst="rect">
            <a:avLst/>
          </a:prstGeom>
          <a:gradFill rotWithShape="1">
            <a:gsLst>
              <a:gs pos="0">
                <a:srgbClr val="3BADE5"/>
              </a:gs>
              <a:gs pos="100000">
                <a:srgbClr val="1366A2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0" y="890588"/>
            <a:ext cx="9144000" cy="101600"/>
          </a:xfrm>
          <a:prstGeom prst="rect">
            <a:avLst/>
          </a:prstGeom>
          <a:solidFill>
            <a:srgbClr val="FFB60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8604250" y="6738938"/>
            <a:ext cx="450850" cy="98425"/>
            <a:chOff x="5310" y="362"/>
            <a:chExt cx="284" cy="62"/>
          </a:xfrm>
        </p:grpSpPr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5310" y="362"/>
              <a:ext cx="62" cy="62"/>
            </a:xfrm>
            <a:prstGeom prst="rect">
              <a:avLst/>
            </a:prstGeom>
            <a:solidFill>
              <a:srgbClr val="F4672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>
              <a:off x="5384" y="362"/>
              <a:ext cx="62" cy="62"/>
            </a:xfrm>
            <a:prstGeom prst="rect">
              <a:avLst/>
            </a:prstGeom>
            <a:solidFill>
              <a:srgbClr val="C2CD2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Rectangle 19"/>
            <p:cNvSpPr>
              <a:spLocks noChangeArrowheads="1"/>
            </p:cNvSpPr>
            <p:nvPr/>
          </p:nvSpPr>
          <p:spPr bwMode="auto">
            <a:xfrm>
              <a:off x="5458" y="362"/>
              <a:ext cx="62" cy="62"/>
            </a:xfrm>
            <a:prstGeom prst="rect">
              <a:avLst/>
            </a:prstGeom>
            <a:solidFill>
              <a:srgbClr val="FFB60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5532" y="362"/>
              <a:ext cx="62" cy="62"/>
            </a:xfrm>
            <a:prstGeom prst="rect">
              <a:avLst/>
            </a:prstGeom>
            <a:solidFill>
              <a:srgbClr val="791D7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2" name="Rectangle 27"/>
          <p:cNvSpPr>
            <a:spLocks noChangeArrowheads="1"/>
          </p:cNvSpPr>
          <p:nvPr/>
        </p:nvSpPr>
        <p:spPr bwMode="gray">
          <a:xfrm>
            <a:off x="0" y="6737350"/>
            <a:ext cx="8574088" cy="100013"/>
          </a:xfrm>
          <a:prstGeom prst="rect">
            <a:avLst/>
          </a:prstGeom>
          <a:solidFill>
            <a:srgbClr val="FFB60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hidden">
          <a:xfrm>
            <a:off x="4203700" y="6735763"/>
            <a:ext cx="73501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C289279F-10E6-4C74-9BB1-5D3CC01C7EE4}" type="slidenum">
              <a:rPr lang="en-US" sz="800" b="1">
                <a:latin typeface="Arial" charset="0"/>
                <a:cs typeface="+mn-cs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800" b="1">
              <a:latin typeface="Arial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3pP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087438"/>
            <a:ext cx="2103438" cy="5038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7438"/>
            <a:ext cx="6159500" cy="5038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GR"/>
          <p:cNvPicPr>
            <a:picLocks noChangeAspect="1" noChangeArrowheads="1"/>
          </p:cNvPicPr>
          <p:nvPr/>
        </p:nvPicPr>
        <p:blipFill>
          <a:blip r:embed="rId2" cstate="print">
            <a:lum bright="76000" contrast="-92000"/>
          </a:blip>
          <a:srcRect l="731"/>
          <a:stretch>
            <a:fillRect/>
          </a:stretch>
        </p:blipFill>
        <p:spPr bwMode="auto">
          <a:xfrm>
            <a:off x="0" y="939800"/>
            <a:ext cx="489902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0"/>
            <a:ext cx="9144000" cy="895350"/>
          </a:xfrm>
          <a:prstGeom prst="rect">
            <a:avLst/>
          </a:prstGeom>
          <a:gradFill rotWithShape="1">
            <a:gsLst>
              <a:gs pos="0">
                <a:srgbClr val="3BADE5"/>
              </a:gs>
              <a:gs pos="100000">
                <a:srgbClr val="1366A2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0" y="890588"/>
            <a:ext cx="9144000" cy="101600"/>
          </a:xfrm>
          <a:prstGeom prst="rect">
            <a:avLst/>
          </a:prstGeom>
          <a:solidFill>
            <a:srgbClr val="FFB60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8604250" y="6738938"/>
            <a:ext cx="450850" cy="98425"/>
            <a:chOff x="5310" y="362"/>
            <a:chExt cx="284" cy="62"/>
          </a:xfrm>
        </p:grpSpPr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5310" y="362"/>
              <a:ext cx="62" cy="62"/>
            </a:xfrm>
            <a:prstGeom prst="rect">
              <a:avLst/>
            </a:prstGeom>
            <a:solidFill>
              <a:srgbClr val="F4672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>
              <a:off x="5384" y="362"/>
              <a:ext cx="62" cy="62"/>
            </a:xfrm>
            <a:prstGeom prst="rect">
              <a:avLst/>
            </a:prstGeom>
            <a:solidFill>
              <a:srgbClr val="C2CD2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Rectangle 19"/>
            <p:cNvSpPr>
              <a:spLocks noChangeArrowheads="1"/>
            </p:cNvSpPr>
            <p:nvPr/>
          </p:nvSpPr>
          <p:spPr bwMode="auto">
            <a:xfrm>
              <a:off x="5458" y="362"/>
              <a:ext cx="62" cy="62"/>
            </a:xfrm>
            <a:prstGeom prst="rect">
              <a:avLst/>
            </a:prstGeom>
            <a:solidFill>
              <a:srgbClr val="FFB60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5532" y="362"/>
              <a:ext cx="62" cy="62"/>
            </a:xfrm>
            <a:prstGeom prst="rect">
              <a:avLst/>
            </a:prstGeom>
            <a:solidFill>
              <a:srgbClr val="791D7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2" name="Rectangle 27"/>
          <p:cNvSpPr>
            <a:spLocks noChangeArrowheads="1"/>
          </p:cNvSpPr>
          <p:nvPr/>
        </p:nvSpPr>
        <p:spPr bwMode="gray">
          <a:xfrm>
            <a:off x="0" y="6737350"/>
            <a:ext cx="8574088" cy="100013"/>
          </a:xfrm>
          <a:prstGeom prst="rect">
            <a:avLst/>
          </a:prstGeom>
          <a:solidFill>
            <a:srgbClr val="FFB60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hidden">
          <a:xfrm>
            <a:off x="4203700" y="6735763"/>
            <a:ext cx="73501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40B77144-7A97-4F49-B16E-0B72FC7FD128}" type="slidenum">
              <a:rPr lang="en-US" sz="800" b="1">
                <a:latin typeface="Arial" charset="0"/>
                <a:cs typeface="+mn-cs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800" b="1">
              <a:latin typeface="Arial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3pP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3BADE5"/>
            </a:gs>
            <a:gs pos="100000">
              <a:srgbClr val="1366A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4763" y="993775"/>
            <a:ext cx="9144000" cy="1803400"/>
          </a:xfrm>
          <a:prstGeom prst="rect">
            <a:avLst/>
          </a:prstGeom>
          <a:solidFill>
            <a:srgbClr val="C2CD23">
              <a:alpha val="8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27" name="Picture 12" descr="GR"/>
          <p:cNvPicPr>
            <a:picLocks noChangeAspect="1" noChangeArrowheads="1"/>
          </p:cNvPicPr>
          <p:nvPr/>
        </p:nvPicPr>
        <p:blipFill>
          <a:blip r:embed="rId13" cstate="print">
            <a:lum bright="100000" contrast="-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6864350" y="6073775"/>
            <a:ext cx="1992313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349500" y="388938"/>
            <a:ext cx="684213" cy="149225"/>
            <a:chOff x="1480" y="245"/>
            <a:chExt cx="284" cy="62"/>
          </a:xfrm>
        </p:grpSpPr>
        <p:sp>
          <p:nvSpPr>
            <p:cNvPr id="111629" name="Rectangle 13"/>
            <p:cNvSpPr>
              <a:spLocks noChangeArrowheads="1"/>
            </p:cNvSpPr>
            <p:nvPr/>
          </p:nvSpPr>
          <p:spPr bwMode="auto">
            <a:xfrm>
              <a:off x="1480" y="245"/>
              <a:ext cx="62" cy="62"/>
            </a:xfrm>
            <a:prstGeom prst="rect">
              <a:avLst/>
            </a:prstGeom>
            <a:solidFill>
              <a:srgbClr val="F4672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1630" name="Rectangle 14"/>
            <p:cNvSpPr>
              <a:spLocks noChangeArrowheads="1"/>
            </p:cNvSpPr>
            <p:nvPr/>
          </p:nvSpPr>
          <p:spPr bwMode="auto">
            <a:xfrm>
              <a:off x="1554" y="245"/>
              <a:ext cx="62" cy="62"/>
            </a:xfrm>
            <a:prstGeom prst="rect">
              <a:avLst/>
            </a:prstGeom>
            <a:solidFill>
              <a:srgbClr val="C2CD2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1631" name="Rectangle 15"/>
            <p:cNvSpPr>
              <a:spLocks noChangeArrowheads="1"/>
            </p:cNvSpPr>
            <p:nvPr/>
          </p:nvSpPr>
          <p:spPr bwMode="auto">
            <a:xfrm>
              <a:off x="1628" y="245"/>
              <a:ext cx="62" cy="62"/>
            </a:xfrm>
            <a:prstGeom prst="rect">
              <a:avLst/>
            </a:prstGeom>
            <a:solidFill>
              <a:srgbClr val="FFB60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1632" name="Rectangle 16"/>
            <p:cNvSpPr>
              <a:spLocks noChangeArrowheads="1"/>
            </p:cNvSpPr>
            <p:nvPr/>
          </p:nvSpPr>
          <p:spPr bwMode="auto">
            <a:xfrm>
              <a:off x="1702" y="245"/>
              <a:ext cx="62" cy="62"/>
            </a:xfrm>
            <a:prstGeom prst="rect">
              <a:avLst/>
            </a:prstGeom>
            <a:solidFill>
              <a:srgbClr val="791D7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1634" name="Text Box 18"/>
          <p:cNvSpPr txBox="1">
            <a:spLocks noChangeArrowheads="1"/>
          </p:cNvSpPr>
          <p:nvPr/>
        </p:nvSpPr>
        <p:spPr bwMode="auto">
          <a:xfrm>
            <a:off x="168275" y="168275"/>
            <a:ext cx="21494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600">
                <a:solidFill>
                  <a:schemeClr val="bg1"/>
                </a:solidFill>
                <a:latin typeface="Arial" charset="0"/>
                <a:cs typeface="+mn-cs"/>
              </a:rPr>
              <a:t>Driving Value</a:t>
            </a:r>
          </a:p>
        </p:txBody>
      </p:sp>
      <p:pic>
        <p:nvPicPr>
          <p:cNvPr id="1030" name="Picture 19" descr="GR"/>
          <p:cNvPicPr>
            <a:picLocks noChangeAspect="1" noChangeArrowheads="1"/>
          </p:cNvPicPr>
          <p:nvPr/>
        </p:nvPicPr>
        <p:blipFill>
          <a:blip r:embed="rId14" cstate="print">
            <a:lum bright="16000" contrast="12000"/>
          </a:blip>
          <a:srcRect/>
          <a:stretch>
            <a:fillRect/>
          </a:stretch>
        </p:blipFill>
        <p:spPr bwMode="auto">
          <a:xfrm>
            <a:off x="0" y="995363"/>
            <a:ext cx="5445125" cy="563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-1588" y="992188"/>
            <a:ext cx="9144001" cy="1803400"/>
          </a:xfrm>
          <a:prstGeom prst="rect">
            <a:avLst/>
          </a:prstGeom>
          <a:solidFill>
            <a:srgbClr val="FFB60F">
              <a:alpha val="8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163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5519738" y="1087438"/>
            <a:ext cx="3352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 Goes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81088"/>
            <a:ext cx="8810625" cy="55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ltGray">
          <a:xfrm>
            <a:off x="152400" y="15875"/>
            <a:ext cx="57150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6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Unicode MS" pitchFamily="34" charset="-128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Unicode MS" pitchFamily="34" charset="-128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Unicode MS" pitchFamily="34" charset="-128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Unicode MS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B4C41D"/>
        </a:buClr>
        <a:buSzPct val="75000"/>
        <a:buChar char="•"/>
        <a:defRPr sz="2400" i="1">
          <a:solidFill>
            <a:srgbClr val="1365A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B60F"/>
        </a:buClr>
        <a:buSzPct val="50000"/>
        <a:buFont typeface="Wingdings" pitchFamily="2" charset="2"/>
        <a:buChar char="n"/>
        <a:defRPr sz="2200" i="1">
          <a:solidFill>
            <a:schemeClr val="bg2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91D7E"/>
        </a:buClr>
        <a:buFont typeface="Arial" charset="0"/>
        <a:buChar char="»"/>
        <a:defRPr sz="2400" i="1">
          <a:solidFill>
            <a:schemeClr val="bg2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47D30"/>
        </a:buClr>
        <a:buFont typeface="Arial" charset="0"/>
        <a:buChar char="–"/>
        <a:defRPr sz="1500" i="1">
          <a:solidFill>
            <a:schemeClr val="bg2"/>
          </a:solidFill>
          <a:latin typeface="Arial" charset="0"/>
        </a:defRPr>
      </a:lvl4pPr>
      <a:lvl5pPr marL="20574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lr>
          <a:srgbClr val="C2CD23"/>
        </a:buClr>
        <a:buChar char="•"/>
        <a:defRPr sz="1200" i="1">
          <a:solidFill>
            <a:schemeClr val="bg2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6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6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6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6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3BADE5"/>
            </a:gs>
            <a:gs pos="100000">
              <a:srgbClr val="1366A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4763" y="993775"/>
            <a:ext cx="9144000" cy="1803400"/>
          </a:xfrm>
          <a:prstGeom prst="rect">
            <a:avLst/>
          </a:prstGeom>
          <a:solidFill>
            <a:srgbClr val="C2CD23">
              <a:alpha val="8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27" name="Picture 12" descr="GR"/>
          <p:cNvPicPr>
            <a:picLocks noChangeAspect="1" noChangeArrowheads="1"/>
          </p:cNvPicPr>
          <p:nvPr/>
        </p:nvPicPr>
        <p:blipFill>
          <a:blip r:embed="rId13" cstate="print">
            <a:lum bright="100000" contrast="-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6864350" y="6073775"/>
            <a:ext cx="1992313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349500" y="388938"/>
            <a:ext cx="684213" cy="149225"/>
            <a:chOff x="1480" y="245"/>
            <a:chExt cx="284" cy="62"/>
          </a:xfrm>
        </p:grpSpPr>
        <p:sp>
          <p:nvSpPr>
            <p:cNvPr id="111629" name="Rectangle 13"/>
            <p:cNvSpPr>
              <a:spLocks noChangeArrowheads="1"/>
            </p:cNvSpPr>
            <p:nvPr/>
          </p:nvSpPr>
          <p:spPr bwMode="auto">
            <a:xfrm>
              <a:off x="1480" y="245"/>
              <a:ext cx="62" cy="62"/>
            </a:xfrm>
            <a:prstGeom prst="rect">
              <a:avLst/>
            </a:prstGeom>
            <a:solidFill>
              <a:srgbClr val="F4672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1630" name="Rectangle 14"/>
            <p:cNvSpPr>
              <a:spLocks noChangeArrowheads="1"/>
            </p:cNvSpPr>
            <p:nvPr/>
          </p:nvSpPr>
          <p:spPr bwMode="auto">
            <a:xfrm>
              <a:off x="1554" y="245"/>
              <a:ext cx="62" cy="62"/>
            </a:xfrm>
            <a:prstGeom prst="rect">
              <a:avLst/>
            </a:prstGeom>
            <a:solidFill>
              <a:srgbClr val="C2CD2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1631" name="Rectangle 15"/>
            <p:cNvSpPr>
              <a:spLocks noChangeArrowheads="1"/>
            </p:cNvSpPr>
            <p:nvPr/>
          </p:nvSpPr>
          <p:spPr bwMode="auto">
            <a:xfrm>
              <a:off x="1628" y="245"/>
              <a:ext cx="62" cy="62"/>
            </a:xfrm>
            <a:prstGeom prst="rect">
              <a:avLst/>
            </a:prstGeom>
            <a:solidFill>
              <a:srgbClr val="FFB60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1632" name="Rectangle 16"/>
            <p:cNvSpPr>
              <a:spLocks noChangeArrowheads="1"/>
            </p:cNvSpPr>
            <p:nvPr/>
          </p:nvSpPr>
          <p:spPr bwMode="auto">
            <a:xfrm>
              <a:off x="1702" y="245"/>
              <a:ext cx="62" cy="62"/>
            </a:xfrm>
            <a:prstGeom prst="rect">
              <a:avLst/>
            </a:prstGeom>
            <a:solidFill>
              <a:srgbClr val="791D7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1634" name="Text Box 18"/>
          <p:cNvSpPr txBox="1">
            <a:spLocks noChangeArrowheads="1"/>
          </p:cNvSpPr>
          <p:nvPr/>
        </p:nvSpPr>
        <p:spPr bwMode="auto">
          <a:xfrm>
            <a:off x="168275" y="168275"/>
            <a:ext cx="21494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600">
                <a:solidFill>
                  <a:schemeClr val="bg1"/>
                </a:solidFill>
                <a:latin typeface="Arial" charset="0"/>
                <a:cs typeface="+mn-cs"/>
              </a:rPr>
              <a:t>Driving Value</a:t>
            </a:r>
          </a:p>
        </p:txBody>
      </p:sp>
      <p:pic>
        <p:nvPicPr>
          <p:cNvPr id="1030" name="Picture 19" descr="GR"/>
          <p:cNvPicPr>
            <a:picLocks noChangeAspect="1" noChangeArrowheads="1"/>
          </p:cNvPicPr>
          <p:nvPr/>
        </p:nvPicPr>
        <p:blipFill>
          <a:blip r:embed="rId14" cstate="print">
            <a:lum bright="16000" contrast="12000"/>
          </a:blip>
          <a:srcRect/>
          <a:stretch>
            <a:fillRect/>
          </a:stretch>
        </p:blipFill>
        <p:spPr bwMode="auto">
          <a:xfrm>
            <a:off x="0" y="995363"/>
            <a:ext cx="5445125" cy="563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-1588" y="992188"/>
            <a:ext cx="9144001" cy="1803400"/>
          </a:xfrm>
          <a:prstGeom prst="rect">
            <a:avLst/>
          </a:prstGeom>
          <a:solidFill>
            <a:srgbClr val="FFB60F">
              <a:alpha val="8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163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5519738" y="1087438"/>
            <a:ext cx="3352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 Goes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81088"/>
            <a:ext cx="8810625" cy="55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ltGray">
          <a:xfrm>
            <a:off x="152400" y="15875"/>
            <a:ext cx="57150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6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Unicode MS" pitchFamily="34" charset="-128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Unicode MS" pitchFamily="34" charset="-128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Unicode MS" pitchFamily="34" charset="-128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Unicode MS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B4C41D"/>
        </a:buClr>
        <a:buSzPct val="75000"/>
        <a:buChar char="•"/>
        <a:defRPr sz="2400" i="1">
          <a:solidFill>
            <a:srgbClr val="1365A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B60F"/>
        </a:buClr>
        <a:buSzPct val="50000"/>
        <a:buFont typeface="Wingdings" pitchFamily="2" charset="2"/>
        <a:buChar char="n"/>
        <a:defRPr sz="2200" i="1">
          <a:solidFill>
            <a:schemeClr val="bg2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91D7E"/>
        </a:buClr>
        <a:buFont typeface="Arial" charset="0"/>
        <a:buChar char="»"/>
        <a:defRPr sz="2400" i="1">
          <a:solidFill>
            <a:schemeClr val="bg2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47D30"/>
        </a:buClr>
        <a:buFont typeface="Arial" charset="0"/>
        <a:buChar char="–"/>
        <a:defRPr sz="1500" i="1">
          <a:solidFill>
            <a:schemeClr val="bg2"/>
          </a:solidFill>
          <a:latin typeface="Arial" charset="0"/>
        </a:defRPr>
      </a:lvl4pPr>
      <a:lvl5pPr marL="20574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lr>
          <a:srgbClr val="C2CD23"/>
        </a:buClr>
        <a:buChar char="•"/>
        <a:defRPr sz="1200" i="1">
          <a:solidFill>
            <a:schemeClr val="bg2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6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6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6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6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6117"/>
            <a:ext cx="7772400" cy="1470025"/>
          </a:xfrm>
        </p:spPr>
        <p:txBody>
          <a:bodyPr/>
          <a:lstStyle/>
          <a:p>
            <a:r>
              <a:rPr lang="en-US" dirty="0" smtClean="0"/>
              <a:t>SMC-3010 to MP2600iec Conversion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5593" y="6043353"/>
            <a:ext cx="2119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PN.MP2600iec.01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Controller Technology</a:t>
            </a:r>
          </a:p>
          <a:p>
            <a:pPr lvl="1"/>
            <a:r>
              <a:rPr lang="en-US" dirty="0" smtClean="0"/>
              <a:t>Higher level programming languages (IEC 61131)</a:t>
            </a:r>
          </a:p>
          <a:p>
            <a:pPr lvl="2"/>
            <a:r>
              <a:rPr lang="en-US" dirty="0" smtClean="0"/>
              <a:t>User defined structures</a:t>
            </a:r>
          </a:p>
          <a:p>
            <a:pPr lvl="2"/>
            <a:r>
              <a:rPr lang="en-US" dirty="0" smtClean="0"/>
              <a:t>Object orientated programming</a:t>
            </a:r>
          </a:p>
          <a:p>
            <a:pPr lvl="1"/>
            <a:r>
              <a:rPr lang="en-US" dirty="0" smtClean="0"/>
              <a:t>Scan based execution</a:t>
            </a:r>
          </a:p>
          <a:p>
            <a:pPr lvl="1"/>
            <a:r>
              <a:rPr lang="en-US" dirty="0" smtClean="0"/>
              <a:t>64 bit floating point</a:t>
            </a:r>
          </a:p>
          <a:p>
            <a:pPr lvl="1"/>
            <a:r>
              <a:rPr lang="en-US" dirty="0" smtClean="0"/>
              <a:t>More built in motion features via PLCopen function blocks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 err="1" smtClean="0"/>
              <a:t>camming</a:t>
            </a:r>
            <a:r>
              <a:rPr lang="en-US" dirty="0" smtClean="0"/>
              <a:t> flexibility</a:t>
            </a:r>
          </a:p>
          <a:p>
            <a:pPr lvl="1"/>
            <a:r>
              <a:rPr lang="en-US" dirty="0" smtClean="0"/>
              <a:t>Alarm history</a:t>
            </a:r>
          </a:p>
          <a:p>
            <a:pPr lvl="1"/>
            <a:r>
              <a:rPr lang="en-US" dirty="0" smtClean="0"/>
              <a:t>Project Archive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563"/>
            <a:ext cx="5715000" cy="865274"/>
          </a:xfrm>
        </p:spPr>
        <p:txBody>
          <a:bodyPr/>
          <a:lstStyle/>
          <a:p>
            <a:r>
              <a:rPr lang="en-US" dirty="0" smtClean="0"/>
              <a:t>Feature enhancements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875"/>
            <a:ext cx="7320742" cy="927100"/>
          </a:xfrm>
        </p:spPr>
        <p:txBody>
          <a:bodyPr/>
          <a:lstStyle/>
          <a:p>
            <a:r>
              <a:rPr lang="en-US" dirty="0" smtClean="0"/>
              <a:t>SMC3010 and Legend Amplifier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84550"/>
            <a:ext cx="9144000" cy="5357566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Facts</a:t>
            </a:r>
          </a:p>
          <a:p>
            <a:pPr lvl="1"/>
            <a:r>
              <a:rPr lang="en-US" dirty="0" smtClean="0"/>
              <a:t>Introduced 10 years ago in March 2001</a:t>
            </a:r>
          </a:p>
          <a:p>
            <a:pPr lvl="1"/>
            <a:r>
              <a:rPr lang="en-US" dirty="0" smtClean="0"/>
              <a:t>Average sales of about 1000 controllers per year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err="1" smtClean="0"/>
              <a:t>Galil</a:t>
            </a:r>
            <a:r>
              <a:rPr lang="en-US" dirty="0" smtClean="0"/>
              <a:t> 1400 series controller</a:t>
            </a:r>
          </a:p>
          <a:p>
            <a:pPr lvl="2"/>
            <a:r>
              <a:rPr lang="en-US" dirty="0" smtClean="0"/>
              <a:t>Programming and command structure based on 80’s and 90’s technology</a:t>
            </a:r>
          </a:p>
          <a:p>
            <a:pPr lvl="1"/>
            <a:r>
              <a:rPr lang="en-US" dirty="0" smtClean="0"/>
              <a:t>Simple yet powerful capability at a good price</a:t>
            </a:r>
          </a:p>
          <a:p>
            <a:pPr lvl="1"/>
            <a:r>
              <a:rPr lang="en-US" dirty="0" smtClean="0"/>
              <a:t>MP2600iec offers basically the same features, but the two controllers are completely different animals</a:t>
            </a:r>
          </a:p>
          <a:p>
            <a:pPr lvl="2"/>
            <a:r>
              <a:rPr lang="en-US" dirty="0" smtClean="0"/>
              <a:t>MP2600iec offers many modern conveniences missing in the SMC product</a:t>
            </a:r>
          </a:p>
          <a:p>
            <a:pPr lvl="1"/>
            <a:r>
              <a:rPr lang="en-US" dirty="0" smtClean="0"/>
              <a:t>Translating a program from SMC to IEC is not straightforward</a:t>
            </a:r>
          </a:p>
          <a:p>
            <a:pPr lvl="2"/>
            <a:r>
              <a:rPr lang="en-US" dirty="0" smtClean="0"/>
              <a:t>Recommend understanding the application requirements and start over</a:t>
            </a:r>
          </a:p>
          <a:p>
            <a:pPr lvl="2"/>
            <a:r>
              <a:rPr lang="en-US" dirty="0" smtClean="0"/>
              <a:t>Don’t attempt a line by line translation.</a:t>
            </a:r>
          </a:p>
          <a:p>
            <a:pPr lvl="2"/>
            <a:r>
              <a:rPr lang="en-US" dirty="0" smtClean="0"/>
              <a:t>We can recommend a conversion approach on an application by application basis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90941" y="1159588"/>
            <a:ext cx="4114800" cy="5324339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SMC3010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Comparison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46569" y="1155454"/>
            <a:ext cx="4114800" cy="532847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defTabSz="914400" fontAlgn="base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4C41D"/>
              </a:buClr>
              <a:buSzPct val="75000"/>
              <a:buFont typeface="Arial" pitchFamily="34" charset="0"/>
              <a:buChar char="•"/>
              <a:tabLst/>
              <a:defRPr/>
            </a:pPr>
            <a:r>
              <a:rPr lang="en-US" sz="2400" i="1" dirty="0" smtClean="0">
                <a:solidFill>
                  <a:srgbClr val="1365A1"/>
                </a:solidFill>
                <a:latin typeface="Arial" charset="0"/>
              </a:rPr>
              <a:t>MP2600iec  / Sigma-5</a:t>
            </a:r>
            <a:endParaRPr lang="en-US" sz="2400" i="1" dirty="0">
              <a:solidFill>
                <a:srgbClr val="1365A1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795548"/>
            <a:ext cx="3200400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1.5 axis controller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21224" y="1795547"/>
            <a:ext cx="3200400" cy="5847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1.5 axis controller plus virtual master capability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1224" y="2635131"/>
            <a:ext cx="3200400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15 input 11 outputs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2635131"/>
            <a:ext cx="3200400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12 inputs, 4 outputs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3241920"/>
            <a:ext cx="3200400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Sinking I/O @ 200 </a:t>
            </a:r>
            <a:r>
              <a:rPr lang="en-US" sz="1600" dirty="0" err="1" smtClean="0"/>
              <a:t>mA</a:t>
            </a:r>
            <a:endParaRPr lang="en-US" sz="16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221224" y="3244686"/>
            <a:ext cx="3200400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Sink / Source I/O @ 50mA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21224" y="3826656"/>
            <a:ext cx="3200400" cy="5847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High speed output @ 13 </a:t>
            </a:r>
            <a:r>
              <a:rPr lang="en-US" sz="1600" dirty="0" err="1" smtClean="0"/>
              <a:t>uSec</a:t>
            </a:r>
            <a:endParaRPr lang="en-US" sz="1600" dirty="0" smtClean="0"/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 +24 VDC </a:t>
            </a:r>
            <a:r>
              <a:rPr lang="en-US" sz="1600" dirty="0" err="1" smtClean="0"/>
              <a:t>opto</a:t>
            </a:r>
            <a:r>
              <a:rPr lang="en-US" sz="1600" dirty="0" smtClean="0"/>
              <a:t> isolated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3826656"/>
            <a:ext cx="3200400" cy="5847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High speed output @ 600 </a:t>
            </a:r>
            <a:r>
              <a:rPr lang="en-US" sz="1600" dirty="0" err="1" smtClean="0"/>
              <a:t>nSec</a:t>
            </a:r>
            <a:endParaRPr lang="en-US" sz="1600" dirty="0" smtClean="0"/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 +5 VDC no </a:t>
            </a:r>
            <a:r>
              <a:rPr lang="en-US" sz="1600" dirty="0" err="1" smtClean="0"/>
              <a:t>opto</a:t>
            </a:r>
            <a:r>
              <a:rPr lang="en-US" sz="1600" dirty="0" smtClean="0"/>
              <a:t> isolation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32303" y="4577592"/>
            <a:ext cx="3200400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Power obtained from SGDV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6879" y="4577592"/>
            <a:ext cx="3200400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Power obtained from SGDG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49377" y="1300932"/>
            <a:ext cx="4114800" cy="5141432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SMC3010</a:t>
            </a: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Programming Comparison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1643" y="1828800"/>
            <a:ext cx="3383281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Multi tasking environment, 4 tasks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23161" y="1828799"/>
            <a:ext cx="3372199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Multi tasking environment, 16 tasks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34244" y="2385741"/>
            <a:ext cx="3361115" cy="156966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Programming style: (standard)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IEC 61131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sz="1600" dirty="0" smtClean="0"/>
              <a:t> Ladder Diagram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sz="1600" dirty="0" smtClean="0"/>
              <a:t> Structured Text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sz="1600" dirty="0" smtClean="0"/>
              <a:t> Sequential Function Chart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PLCopen for Motion Control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2726" y="2385741"/>
            <a:ext cx="3372197" cy="110799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Programming style (proprietary):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Structured text language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Two letter mnemonic command interface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5496" y="4264419"/>
            <a:ext cx="3369427" cy="206210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Behavior: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Tasks are run as scripts from one command to the next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No scan time is implied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More commands mean more time required to execute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Only the active command in each task is active at any one 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5473" y="4267185"/>
            <a:ext cx="3366511" cy="181588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Behavior: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Programs of the various styles described above are inserted into cyclic tasks and all code is executed within the cycle time setting, or a watchdog alarm occurs.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746569" y="1288462"/>
            <a:ext cx="4114800" cy="515390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defTabSz="914400" fontAlgn="base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i="1" dirty="0" smtClean="0">
                <a:solidFill>
                  <a:srgbClr val="1365A1"/>
                </a:solidFill>
                <a:latin typeface="Arial" charset="0"/>
              </a:rPr>
              <a:t>MP2600iec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Feature Comparison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49377" y="1184550"/>
            <a:ext cx="4114800" cy="5357566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SMC3010</a:t>
            </a:r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46569" y="1172080"/>
            <a:ext cx="4114800" cy="537003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defTabSz="914400" fontAlgn="base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4C41D"/>
              </a:buClr>
              <a:buSzPct val="75000"/>
              <a:buFont typeface="Arial" pitchFamily="34" charset="0"/>
              <a:buChar char="•"/>
              <a:tabLst/>
              <a:defRPr/>
            </a:pPr>
            <a:r>
              <a:rPr lang="en-US" sz="2400" i="1" dirty="0" smtClean="0">
                <a:solidFill>
                  <a:srgbClr val="1365A1"/>
                </a:solidFill>
                <a:latin typeface="Arial" charset="0"/>
              </a:rPr>
              <a:t>MP2600iec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575" y="1712418"/>
            <a:ext cx="3429000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Distributed Motion Control</a:t>
            </a:r>
          </a:p>
          <a:p>
            <a:pPr marL="0" lvl="1"/>
            <a:r>
              <a:rPr lang="en-US" sz="1600" dirty="0" err="1" smtClean="0"/>
              <a:t>a.k.a</a:t>
            </a:r>
            <a:endParaRPr lang="en-US" sz="1600" dirty="0" smtClean="0"/>
          </a:p>
          <a:p>
            <a:pPr marL="0" lvl="1"/>
            <a:r>
              <a:rPr lang="en-US" sz="1600" dirty="0" smtClean="0"/>
              <a:t>Virtual Multi Axis Controller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31719" y="1712417"/>
            <a:ext cx="3429000" cy="107234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IEC 61131 specifies multi resource (controller) support, but MotionWorks IEC does not offer this feature yet.  Use MP2300Siec.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2802" y="2934399"/>
            <a:ext cx="3429000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Gearing: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Change ratio on the fly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Synchronize slave to master over specific distance 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MC_GearInPos</a:t>
            </a:r>
            <a:endParaRPr lang="en-US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84658" y="2951025"/>
            <a:ext cx="3429000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Gearing: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Change ratio on the fly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Synchronize slave to master over a specific distance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sz="1600" dirty="0" smtClean="0"/>
              <a:t> GD command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7428" y="4480557"/>
            <a:ext cx="3429000" cy="181588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err="1" smtClean="0"/>
              <a:t>Camming</a:t>
            </a:r>
            <a:r>
              <a:rPr lang="en-US" sz="1600" dirty="0" smtClean="0"/>
              <a:t>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Fixed number of data points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Fixed master interval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One table at a time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Cannot change master slave shift on the fly.</a:t>
            </a:r>
          </a:p>
          <a:p>
            <a:pPr marL="0" lvl="1">
              <a:buFont typeface="Arial" pitchFamily="34" charset="0"/>
              <a:buChar char="•"/>
            </a:pPr>
            <a:endParaRPr lang="en-US" sz="16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154031" y="4483323"/>
            <a:ext cx="3429000" cy="181588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err="1" smtClean="0"/>
              <a:t>Camming</a:t>
            </a:r>
            <a:r>
              <a:rPr lang="en-US" sz="1600" dirty="0" smtClean="0"/>
              <a:t>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Virtually unlimited data points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Variable master interval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Virtually unlimited number of tables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Change offset, shift and scaling, even tables on the fly.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" y="1600200"/>
            <a:ext cx="866186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Distributed Motion – Virtual Multi Axis Controller</a:t>
            </a:r>
          </a:p>
          <a:p>
            <a:pPr lvl="1"/>
            <a:r>
              <a:rPr lang="en-US" dirty="0" smtClean="0"/>
              <a:t> MP2300Siec </a:t>
            </a:r>
          </a:p>
          <a:p>
            <a:pPr lvl="2"/>
            <a:r>
              <a:rPr lang="en-US" dirty="0" smtClean="0"/>
              <a:t>Use Mechatrolink instead of SMC Ethernet</a:t>
            </a:r>
          </a:p>
          <a:p>
            <a:pPr lvl="2"/>
            <a:r>
              <a:rPr lang="en-US" dirty="0" smtClean="0"/>
              <a:t>MP2300iec BENEFIT:  </a:t>
            </a:r>
          </a:p>
          <a:p>
            <a:pPr lvl="3"/>
            <a:r>
              <a:rPr lang="en-US" dirty="0" smtClean="0"/>
              <a:t>Alarm data from all </a:t>
            </a:r>
            <a:r>
              <a:rPr lang="en-US" dirty="0" err="1" smtClean="0"/>
              <a:t>servopacks</a:t>
            </a:r>
            <a:r>
              <a:rPr lang="en-US" dirty="0" smtClean="0"/>
              <a:t>  </a:t>
            </a:r>
          </a:p>
          <a:p>
            <a:pPr lvl="3"/>
            <a:r>
              <a:rPr lang="en-US" dirty="0" smtClean="0"/>
              <a:t>Parameter data to/from all </a:t>
            </a:r>
            <a:r>
              <a:rPr lang="en-US" dirty="0" err="1" smtClean="0"/>
              <a:t>servopacks</a:t>
            </a:r>
            <a:endParaRPr lang="en-US" dirty="0" smtClean="0"/>
          </a:p>
          <a:p>
            <a:pPr lvl="2"/>
            <a:r>
              <a:rPr lang="en-US" dirty="0" smtClean="0"/>
              <a:t>SMC3010 DRAWBACK: </a:t>
            </a:r>
          </a:p>
          <a:p>
            <a:pPr lvl="3"/>
            <a:r>
              <a:rPr lang="en-US" dirty="0" smtClean="0"/>
              <a:t>Distributed Control only provided data to/from other controllers. </a:t>
            </a:r>
          </a:p>
          <a:p>
            <a:pPr lvl="1"/>
            <a:r>
              <a:rPr lang="en-US" dirty="0" smtClean="0"/>
              <a:t>Multiple MP2600iec controllers</a:t>
            </a:r>
          </a:p>
          <a:p>
            <a:pPr lvl="2"/>
            <a:r>
              <a:rPr lang="en-US" dirty="0" smtClean="0"/>
              <a:t>Future Multi Resource support for MotionWorks IEC Pro will make it easier to program multiple MP2600iec controllers in a system.</a:t>
            </a:r>
          </a:p>
          <a:p>
            <a:pPr lvl="3"/>
            <a:r>
              <a:rPr lang="en-US" dirty="0" smtClean="0"/>
              <a:t>One project for all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Feature Comparison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77" y="1300932"/>
            <a:ext cx="4114800" cy="5141432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SMC3010</a:t>
            </a:r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61"/>
            <a:ext cx="8229600" cy="830961"/>
          </a:xfrm>
        </p:spPr>
        <p:txBody>
          <a:bodyPr/>
          <a:lstStyle/>
          <a:p>
            <a:r>
              <a:rPr lang="en-US" dirty="0" smtClean="0"/>
              <a:t>Communication Differences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46569" y="1288462"/>
            <a:ext cx="4114800" cy="515390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defTabSz="914400" fontAlgn="base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i="1" dirty="0" smtClean="0">
                <a:solidFill>
                  <a:srgbClr val="1365A1"/>
                </a:solidFill>
                <a:latin typeface="Arial" charset="0"/>
              </a:rPr>
              <a:t>MP2600iec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1644" y="1828800"/>
            <a:ext cx="3200400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Hardware: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Serial @ 19200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Ethernet @ 10BaseT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3162" y="1828799"/>
            <a:ext cx="3200400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Hardware: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No serial support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Ethernet @ 100BaseT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4245" y="2842956"/>
            <a:ext cx="3200400" cy="206210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Protocols: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Serial: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sz="1600" dirty="0" smtClean="0"/>
              <a:t>n/a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Ethernet: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sz="1600" dirty="0" smtClean="0"/>
              <a:t> Modbus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sz="1600" dirty="0" smtClean="0"/>
              <a:t> Ethernet/IP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sz="1600" dirty="0" smtClean="0"/>
              <a:t> OPC (windows platform)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sz="1600" dirty="0" smtClean="0"/>
              <a:t> HTTP (</a:t>
            </a:r>
            <a:r>
              <a:rPr lang="en-US" sz="1600" dirty="0" err="1" smtClean="0"/>
              <a:t>webserver</a:t>
            </a:r>
            <a:r>
              <a:rPr lang="en-US" sz="1600" dirty="0" smtClean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2727" y="2842956"/>
            <a:ext cx="3200400" cy="156966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Protocols: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Serial: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sz="1600" dirty="0" smtClean="0"/>
              <a:t> Simple ASCII 8, bit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Ethernet: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sz="1600" dirty="0" smtClean="0"/>
              <a:t> ASCII / Telnet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sz="1600" dirty="0" smtClean="0"/>
              <a:t> Modbus TCP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5497" y="5145597"/>
            <a:ext cx="3200400" cy="107721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Behavior: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MG Command can send event based or cyclic messages, either ASCII or Modbus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45474" y="5148363"/>
            <a:ext cx="3200400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Behavior: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Modbus and Ethernet/IP are synchronized with a cyclic task.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49377" y="1234428"/>
            <a:ext cx="4114800" cy="5266125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SMC3010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Feature Comparison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46569" y="1221958"/>
            <a:ext cx="4114800" cy="525365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defTabSz="914400" fontAlgn="base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4C41D"/>
              </a:buClr>
              <a:buSzPct val="75000"/>
              <a:buFont typeface="Arial" pitchFamily="34" charset="0"/>
              <a:buChar char="•"/>
              <a:tabLst/>
              <a:defRPr/>
            </a:pPr>
            <a:r>
              <a:rPr lang="en-US" sz="2400" i="1" dirty="0" smtClean="0">
                <a:solidFill>
                  <a:srgbClr val="1365A1"/>
                </a:solidFill>
                <a:latin typeface="Arial" charset="0"/>
              </a:rPr>
              <a:t>MP2600iec</a:t>
            </a:r>
            <a:endParaRPr lang="en-US" sz="2400" i="1" dirty="0">
              <a:solidFill>
                <a:srgbClr val="1365A1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3696" y="1729044"/>
            <a:ext cx="3471955" cy="5847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Absolute Encoder Support: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None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0763" y="1729043"/>
            <a:ext cx="3507971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Absolute Encoder Support: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Yes.  Home offset automatically stored in battery backed RAM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70764" y="2676696"/>
            <a:ext cx="3507971" cy="5847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Amplifier parameter support: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Yes, via PLCopen function block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4779" y="2676696"/>
            <a:ext cx="3471955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Amplifier parameter support: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Yes, limited to 5 </a:t>
            </a:r>
            <a:r>
              <a:rPr lang="en-US" sz="1600" dirty="0" err="1" smtClean="0"/>
              <a:t>Pns</a:t>
            </a:r>
            <a:r>
              <a:rPr lang="en-US" sz="1600" dirty="0" smtClean="0"/>
              <a:t> that Legend supported.  (PN command)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87389" y="3635457"/>
            <a:ext cx="3491345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Analog Feedback Mode: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No built in mode, but tools exist to implement: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PID_Control</a:t>
            </a:r>
            <a:r>
              <a:rPr lang="en-US" sz="1600" dirty="0" smtClean="0"/>
              <a:t> function block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Y_DirectControl</a:t>
            </a:r>
            <a:r>
              <a:rPr lang="en-US" sz="1600" dirty="0" smtClean="0"/>
              <a:t> function block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9232" y="3635457"/>
            <a:ext cx="3471955" cy="107721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Analog Feedback Mode: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AF command selects the analog input as the position feedback for the PID loop.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467" y="5098464"/>
            <a:ext cx="3471955" cy="5847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Dual Encoder Feedback: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DV command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92926" y="5101233"/>
            <a:ext cx="3471955" cy="107721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Dual Encoder Feedback: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No built in mode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600" dirty="0" smtClean="0"/>
              <a:t> Use </a:t>
            </a:r>
            <a:r>
              <a:rPr lang="en-US" sz="1600" dirty="0" err="1" smtClean="0"/>
              <a:t>PID_Control</a:t>
            </a:r>
            <a:r>
              <a:rPr lang="en-US" sz="1600" dirty="0" smtClean="0"/>
              <a:t> function block and build your own motion profiler.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Sigma-5 Amplifier Technology</a:t>
            </a:r>
          </a:p>
          <a:p>
            <a:pPr lvl="1"/>
            <a:r>
              <a:rPr lang="en-US" dirty="0" smtClean="0"/>
              <a:t>Tuneless mode</a:t>
            </a:r>
          </a:p>
          <a:p>
            <a:pPr lvl="1"/>
            <a:r>
              <a:rPr lang="en-US" dirty="0" smtClean="0"/>
              <a:t>Vibration suppression</a:t>
            </a:r>
          </a:p>
          <a:p>
            <a:pPr lvl="1"/>
            <a:r>
              <a:rPr lang="en-US" dirty="0" smtClean="0"/>
              <a:t>Absolute encoder</a:t>
            </a:r>
          </a:p>
          <a:p>
            <a:pPr lvl="1"/>
            <a:r>
              <a:rPr lang="en-US" dirty="0" smtClean="0"/>
              <a:t>Built in motor brake control functionality</a:t>
            </a:r>
          </a:p>
          <a:p>
            <a:pPr lvl="1"/>
            <a:r>
              <a:rPr lang="en-US" dirty="0" smtClean="0"/>
              <a:t>Direct drive motor support</a:t>
            </a:r>
          </a:p>
          <a:p>
            <a:pPr lvl="1"/>
            <a:r>
              <a:rPr lang="en-US" dirty="0" smtClean="0"/>
              <a:t>Increased capacity range of </a:t>
            </a:r>
            <a:r>
              <a:rPr lang="en-US" dirty="0" err="1" smtClean="0"/>
              <a:t>SigmaV</a:t>
            </a:r>
            <a:r>
              <a:rPr lang="en-US" dirty="0" smtClean="0"/>
              <a:t> (to 15kW)</a:t>
            </a:r>
          </a:p>
          <a:p>
            <a:pPr lvl="1"/>
            <a:r>
              <a:rPr lang="en-US" dirty="0" smtClean="0"/>
              <a:t>Safety stop input (Hardware Base Block)</a:t>
            </a:r>
          </a:p>
          <a:p>
            <a:pPr lvl="1"/>
            <a:r>
              <a:rPr lang="en-US" dirty="0" err="1" smtClean="0"/>
              <a:t>RoHS</a:t>
            </a:r>
            <a:r>
              <a:rPr lang="en-US" dirty="0" smtClean="0"/>
              <a:t> components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399" y="40814"/>
            <a:ext cx="8841971" cy="790460"/>
          </a:xfrm>
        </p:spPr>
        <p:txBody>
          <a:bodyPr/>
          <a:lstStyle/>
          <a:p>
            <a:r>
              <a:rPr lang="en-US" dirty="0" smtClean="0"/>
              <a:t>Feature enhancements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4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.YEA.M.01.TTS (TTS Motion Template Body)">
  <a:themeElements>
    <a:clrScheme name="TTS Template 2007 LIVE CLASS Rev1.01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FF00"/>
      </a:folHlink>
    </a:clrScheme>
    <a:fontScheme name="3_TTS Template 2007 LIVE CLASS Rev1.01">
      <a:majorFont>
        <a:latin typeface="Arial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4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buNone/>
          <a:defRPr sz="1400" dirty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TTS Template 2007 LIVE CLASS Rev1.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S Template 2007 LIVE CLASS Rev1.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S Template 2007 LIVE CLASS Rev1.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S Template 2007 LIVE CLASS Rev1.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S Template 2007 LIVE CLASS Rev1.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S Template 2007 LIVE CLASS Rev1.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S Template 2007 LIVE CLASS Rev1.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S Template 2007 LIVE CLASS Rev1.01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S Template 2007 LIVE CLASS Rev1.01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Yaskawa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PP.YEA.M.01.TTS (TTS Motion Template Body)">
  <a:themeElements>
    <a:clrScheme name="TTS Template 2007 LIVE CLASS Rev1.01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FF00"/>
      </a:folHlink>
    </a:clrScheme>
    <a:fontScheme name="3_TTS Template 2007 LIVE CLASS Rev1.01">
      <a:majorFont>
        <a:latin typeface="Arial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4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buNone/>
          <a:defRPr sz="1400" dirty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TTS Template 2007 LIVE CLASS Rev1.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S Template 2007 LIVE CLASS Rev1.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S Template 2007 LIVE CLASS Rev1.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S Template 2007 LIVE CLASS Rev1.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S Template 2007 LIVE CLASS Rev1.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S Template 2007 LIVE CLASS Rev1.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S Template 2007 LIVE CLASS Rev1.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S Template 2007 LIVE CLASS Rev1.01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S Template 2007 LIVE CLASS Rev1.01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Presentation4</Template>
  <TotalTime>2839</TotalTime>
  <Words>824</Words>
  <Application>Microsoft Office PowerPoint</Application>
  <PresentationFormat>On-screen Show (4:3)</PresentationFormat>
  <Paragraphs>158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Presentation4</vt:lpstr>
      <vt:lpstr>PP.YEA.M.01.TTS (TTS Motion Template Body)</vt:lpstr>
      <vt:lpstr>Yaskawa</vt:lpstr>
      <vt:lpstr>1_PP.YEA.M.01.TTS (TTS Motion Template Body)</vt:lpstr>
      <vt:lpstr>SMC-3010 to MP2600iec Conversion </vt:lpstr>
      <vt:lpstr>SMC3010 and Legend Amplifier</vt:lpstr>
      <vt:lpstr>Hardware Comparison</vt:lpstr>
      <vt:lpstr>Programming Comparison</vt:lpstr>
      <vt:lpstr>Motion Feature Comparison</vt:lpstr>
      <vt:lpstr>Motion Feature Comparison</vt:lpstr>
      <vt:lpstr>Communication Differences</vt:lpstr>
      <vt:lpstr>Special Feature Comparison</vt:lpstr>
      <vt:lpstr>Feature enhancements available</vt:lpstr>
      <vt:lpstr>Feature enhancements</vt:lpstr>
    </vt:vector>
  </TitlesOfParts>
  <Company>Yaskawa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SMC-3010 to MP2600iec Conversion </dc:title>
  <dc:creator>Kevin Hull</dc:creator>
  <cp:lastModifiedBy>Kevin Hull</cp:lastModifiedBy>
  <cp:revision>18</cp:revision>
  <dcterms:created xsi:type="dcterms:W3CDTF">2011-05-02T22:45:10Z</dcterms:created>
  <dcterms:modified xsi:type="dcterms:W3CDTF">2011-05-19T15:47:10Z</dcterms:modified>
</cp:coreProperties>
</file>